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62" r:id="rId2"/>
    <p:sldId id="286" r:id="rId3"/>
    <p:sldId id="264" r:id="rId4"/>
    <p:sldId id="275" r:id="rId5"/>
    <p:sldId id="281" r:id="rId6"/>
    <p:sldId id="260" r:id="rId7"/>
    <p:sldId id="266" r:id="rId8"/>
    <p:sldId id="290" r:id="rId9"/>
    <p:sldId id="291" r:id="rId10"/>
    <p:sldId id="292" r:id="rId11"/>
    <p:sldId id="268" r:id="rId12"/>
    <p:sldId id="287" r:id="rId13"/>
    <p:sldId id="294" r:id="rId14"/>
    <p:sldId id="296" r:id="rId15"/>
    <p:sldId id="297" r:id="rId16"/>
    <p:sldId id="298" r:id="rId17"/>
    <p:sldId id="299" r:id="rId18"/>
    <p:sldId id="305" r:id="rId19"/>
    <p:sldId id="272" r:id="rId20"/>
    <p:sldId id="301" r:id="rId21"/>
    <p:sldId id="302" r:id="rId22"/>
    <p:sldId id="303" r:id="rId23"/>
    <p:sldId id="295" r:id="rId24"/>
    <p:sldId id="307" r:id="rId25"/>
    <p:sldId id="308" r:id="rId26"/>
    <p:sldId id="310" r:id="rId27"/>
    <p:sldId id="309" r:id="rId28"/>
    <p:sldId id="311" r:id="rId29"/>
    <p:sldId id="312" r:id="rId30"/>
    <p:sldId id="270" r:id="rId31"/>
    <p:sldId id="285" r:id="rId32"/>
    <p:sldId id="289" r:id="rId33"/>
    <p:sldId id="276" r:id="rId34"/>
    <p:sldId id="306" r:id="rId35"/>
    <p:sldId id="280" r:id="rId36"/>
  </p:sldIdLst>
  <p:sldSz cx="9144000" cy="5143500" type="screen16x9"/>
  <p:notesSz cx="6858000" cy="9144000"/>
  <p:embeddedFontLst>
    <p:embeddedFont>
      <p:font typeface="Google Sans" panose="020B0604020202020204" charset="0"/>
      <p:regular r:id="rId38"/>
      <p:bold r:id="rId39"/>
      <p:italic r:id="rId40"/>
      <p:bold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124" d="100"/>
          <a:sy n="124" d="100"/>
        </p:scale>
        <p:origin x="63" y="2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omentechmakers.com/membership"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omentechmakers.com/membership"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omentechmakers.com/membership"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omentechmakers.com/membership"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omentechmakers.com/membership"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omentechmakers.com/membership"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omentechmakers.com/membership"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omentechmakers.com/membership"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087dee01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087dee01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87e7eebe4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87e7eebe4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679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b97123b70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b97123b70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b97123b70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b97123b70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30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d3178fba86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d3178fba8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Google Sans"/>
                <a:ea typeface="Google Sans"/>
                <a:cs typeface="Google Sans"/>
                <a:sym typeface="Google Sans"/>
              </a:rPr>
              <a:t>Stay connected with Women Techmakers by joining the Member program today. By becoming a member you’ll get:</a:t>
            </a:r>
            <a:endParaRPr sz="1800">
              <a:solidFill>
                <a:schemeClr val="dk1"/>
              </a:solidFill>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latin typeface="Google Sans"/>
                <a:ea typeface="Google Sans"/>
                <a:cs typeface="Google Sans"/>
                <a:sym typeface="Google Sans"/>
              </a:rPr>
              <a:t>Curated content - </a:t>
            </a:r>
            <a:r>
              <a:rPr lang="en" sz="1800">
                <a:solidFill>
                  <a:schemeClr val="dk1"/>
                </a:solidFill>
                <a:highlight>
                  <a:schemeClr val="lt1"/>
                </a:highlight>
                <a:latin typeface="Google Sans"/>
                <a:ea typeface="Google Sans"/>
                <a:cs typeface="Google Sans"/>
                <a:sym typeface="Google Sans"/>
              </a:rPr>
              <a:t>Regular emails tailored to your interests to help you succeed and thrive in your tech career, featuring resources from Women Techmakers, Google, and the global tech ecosystem.</a:t>
            </a:r>
            <a:endParaRPr sz="1800">
              <a:solidFill>
                <a:schemeClr val="dk1"/>
              </a:solidFill>
              <a:highlight>
                <a:schemeClr val="lt1"/>
              </a:highlight>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highlight>
                  <a:schemeClr val="lt1"/>
                </a:highlight>
                <a:latin typeface="Google Sans"/>
                <a:ea typeface="Google Sans"/>
                <a:cs typeface="Google Sans"/>
                <a:sym typeface="Google Sans"/>
              </a:rPr>
              <a:t>Early access: First look and special announcements for upcoming events and more.</a:t>
            </a:r>
            <a:endParaRPr sz="1800">
              <a:solidFill>
                <a:schemeClr val="dk1"/>
              </a:solidFill>
              <a:highlight>
                <a:schemeClr val="lt1"/>
              </a:highlight>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highlight>
                  <a:schemeClr val="lt1"/>
                </a:highlight>
                <a:latin typeface="Google Sans"/>
                <a:ea typeface="Google Sans"/>
                <a:cs typeface="Google Sans"/>
                <a:sym typeface="Google Sans"/>
              </a:rPr>
              <a:t>Community: Connect with a global network of women in technology.</a:t>
            </a:r>
            <a:endParaRPr sz="1800">
              <a:solidFill>
                <a:schemeClr val="dk1"/>
              </a:solidFill>
              <a:highlight>
                <a:schemeClr val="lt1"/>
              </a:highlight>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sz="1800">
              <a:solidFill>
                <a:schemeClr val="dk1"/>
              </a:solidFill>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r>
              <a:rPr lang="en" sz="1800">
                <a:solidFill>
                  <a:schemeClr val="dk1"/>
                </a:solidFill>
                <a:latin typeface="Google Sans"/>
                <a:ea typeface="Google Sans"/>
                <a:cs typeface="Google Sans"/>
                <a:sym typeface="Google Sans"/>
              </a:rPr>
              <a:t>Link for sign up: </a:t>
            </a:r>
            <a:r>
              <a:rPr lang="en" sz="1700">
                <a:solidFill>
                  <a:srgbClr val="2A5BD7"/>
                </a:solidFill>
                <a:highlight>
                  <a:schemeClr val="lt1"/>
                </a:highlight>
                <a:uFill>
                  <a:noFill/>
                </a:uFill>
                <a:hlinkClick r:id="rId3">
                  <a:extLst>
                    <a:ext uri="{A12FA001-AC4F-418D-AE19-62706E023703}">
                      <ahyp:hlinkClr xmlns:ahyp="http://schemas.microsoft.com/office/drawing/2018/hyperlinkcolor" val="tx"/>
                    </a:ext>
                  </a:extLst>
                </a:hlinkClick>
              </a:rPr>
              <a:t>bit.ly/wtmmembership</a:t>
            </a:r>
            <a:endParaRPr/>
          </a:p>
        </p:txBody>
      </p:sp>
    </p:spTree>
    <p:extLst>
      <p:ext uri="{BB962C8B-B14F-4D97-AF65-F5344CB8AC3E}">
        <p14:creationId xmlns:p14="http://schemas.microsoft.com/office/powerpoint/2010/main" val="3440873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d3178fba86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d3178fba8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Google Sans"/>
                <a:ea typeface="Google Sans"/>
                <a:cs typeface="Google Sans"/>
                <a:sym typeface="Google Sans"/>
              </a:rPr>
              <a:t>Stay connected with Women Techmakers by joining the Member program today. By becoming a member you’ll get:</a:t>
            </a:r>
            <a:endParaRPr sz="1800">
              <a:solidFill>
                <a:schemeClr val="dk1"/>
              </a:solidFill>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latin typeface="Google Sans"/>
                <a:ea typeface="Google Sans"/>
                <a:cs typeface="Google Sans"/>
                <a:sym typeface="Google Sans"/>
              </a:rPr>
              <a:t>Curated content - </a:t>
            </a:r>
            <a:r>
              <a:rPr lang="en" sz="1800">
                <a:solidFill>
                  <a:schemeClr val="dk1"/>
                </a:solidFill>
                <a:highlight>
                  <a:schemeClr val="lt1"/>
                </a:highlight>
                <a:latin typeface="Google Sans"/>
                <a:ea typeface="Google Sans"/>
                <a:cs typeface="Google Sans"/>
                <a:sym typeface="Google Sans"/>
              </a:rPr>
              <a:t>Regular emails tailored to your interests to help you succeed and thrive in your tech career, featuring resources from Women Techmakers, Google, and the global tech ecosystem.</a:t>
            </a:r>
            <a:endParaRPr sz="1800">
              <a:solidFill>
                <a:schemeClr val="dk1"/>
              </a:solidFill>
              <a:highlight>
                <a:schemeClr val="lt1"/>
              </a:highlight>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highlight>
                  <a:schemeClr val="lt1"/>
                </a:highlight>
                <a:latin typeface="Google Sans"/>
                <a:ea typeface="Google Sans"/>
                <a:cs typeface="Google Sans"/>
                <a:sym typeface="Google Sans"/>
              </a:rPr>
              <a:t>Early access: First look and special announcements for upcoming events and more.</a:t>
            </a:r>
            <a:endParaRPr sz="1800">
              <a:solidFill>
                <a:schemeClr val="dk1"/>
              </a:solidFill>
              <a:highlight>
                <a:schemeClr val="lt1"/>
              </a:highlight>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highlight>
                  <a:schemeClr val="lt1"/>
                </a:highlight>
                <a:latin typeface="Google Sans"/>
                <a:ea typeface="Google Sans"/>
                <a:cs typeface="Google Sans"/>
                <a:sym typeface="Google Sans"/>
              </a:rPr>
              <a:t>Community: Connect with a global network of women in technology.</a:t>
            </a:r>
            <a:endParaRPr sz="1800">
              <a:solidFill>
                <a:schemeClr val="dk1"/>
              </a:solidFill>
              <a:highlight>
                <a:schemeClr val="lt1"/>
              </a:highlight>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sz="1800">
              <a:solidFill>
                <a:schemeClr val="dk1"/>
              </a:solidFill>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r>
              <a:rPr lang="en" sz="1800">
                <a:solidFill>
                  <a:schemeClr val="dk1"/>
                </a:solidFill>
                <a:latin typeface="Google Sans"/>
                <a:ea typeface="Google Sans"/>
                <a:cs typeface="Google Sans"/>
                <a:sym typeface="Google Sans"/>
              </a:rPr>
              <a:t>Link for sign up: </a:t>
            </a:r>
            <a:r>
              <a:rPr lang="en" sz="1700">
                <a:solidFill>
                  <a:srgbClr val="2A5BD7"/>
                </a:solidFill>
                <a:highlight>
                  <a:schemeClr val="lt1"/>
                </a:highlight>
                <a:uFill>
                  <a:noFill/>
                </a:uFill>
                <a:hlinkClick r:id="rId3">
                  <a:extLst>
                    <a:ext uri="{A12FA001-AC4F-418D-AE19-62706E023703}">
                      <ahyp:hlinkClr xmlns:ahyp="http://schemas.microsoft.com/office/drawing/2018/hyperlinkcolor" val="tx"/>
                    </a:ext>
                  </a:extLst>
                </a:hlinkClick>
              </a:rPr>
              <a:t>bit.ly/wtmmembership</a:t>
            </a:r>
            <a:endParaRPr/>
          </a:p>
        </p:txBody>
      </p:sp>
    </p:spTree>
    <p:extLst>
      <p:ext uri="{BB962C8B-B14F-4D97-AF65-F5344CB8AC3E}">
        <p14:creationId xmlns:p14="http://schemas.microsoft.com/office/powerpoint/2010/main" val="1434741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d3178fba86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d3178fba8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Google Sans"/>
                <a:ea typeface="Google Sans"/>
                <a:cs typeface="Google Sans"/>
                <a:sym typeface="Google Sans"/>
              </a:rPr>
              <a:t>Stay connected with Women Techmakers by joining the Member program today. By becoming a member you’ll get:</a:t>
            </a:r>
            <a:endParaRPr sz="1800">
              <a:solidFill>
                <a:schemeClr val="dk1"/>
              </a:solidFill>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latin typeface="Google Sans"/>
                <a:ea typeface="Google Sans"/>
                <a:cs typeface="Google Sans"/>
                <a:sym typeface="Google Sans"/>
              </a:rPr>
              <a:t>Curated content - </a:t>
            </a:r>
            <a:r>
              <a:rPr lang="en" sz="1800">
                <a:solidFill>
                  <a:schemeClr val="dk1"/>
                </a:solidFill>
                <a:highlight>
                  <a:schemeClr val="lt1"/>
                </a:highlight>
                <a:latin typeface="Google Sans"/>
                <a:ea typeface="Google Sans"/>
                <a:cs typeface="Google Sans"/>
                <a:sym typeface="Google Sans"/>
              </a:rPr>
              <a:t>Regular emails tailored to your interests to help you succeed and thrive in your tech career, featuring resources from Women Techmakers, Google, and the global tech ecosystem.</a:t>
            </a:r>
            <a:endParaRPr sz="1800">
              <a:solidFill>
                <a:schemeClr val="dk1"/>
              </a:solidFill>
              <a:highlight>
                <a:schemeClr val="lt1"/>
              </a:highlight>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highlight>
                  <a:schemeClr val="lt1"/>
                </a:highlight>
                <a:latin typeface="Google Sans"/>
                <a:ea typeface="Google Sans"/>
                <a:cs typeface="Google Sans"/>
                <a:sym typeface="Google Sans"/>
              </a:rPr>
              <a:t>Early access: First look and special announcements for upcoming events and more.</a:t>
            </a:r>
            <a:endParaRPr sz="1800">
              <a:solidFill>
                <a:schemeClr val="dk1"/>
              </a:solidFill>
              <a:highlight>
                <a:schemeClr val="lt1"/>
              </a:highlight>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highlight>
                  <a:schemeClr val="lt1"/>
                </a:highlight>
                <a:latin typeface="Google Sans"/>
                <a:ea typeface="Google Sans"/>
                <a:cs typeface="Google Sans"/>
                <a:sym typeface="Google Sans"/>
              </a:rPr>
              <a:t>Community: Connect with a global network of women in technology.</a:t>
            </a:r>
            <a:endParaRPr sz="1800">
              <a:solidFill>
                <a:schemeClr val="dk1"/>
              </a:solidFill>
              <a:highlight>
                <a:schemeClr val="lt1"/>
              </a:highlight>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sz="1800">
              <a:solidFill>
                <a:schemeClr val="dk1"/>
              </a:solidFill>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r>
              <a:rPr lang="en" sz="1800">
                <a:solidFill>
                  <a:schemeClr val="dk1"/>
                </a:solidFill>
                <a:latin typeface="Google Sans"/>
                <a:ea typeface="Google Sans"/>
                <a:cs typeface="Google Sans"/>
                <a:sym typeface="Google Sans"/>
              </a:rPr>
              <a:t>Link for sign up: </a:t>
            </a:r>
            <a:r>
              <a:rPr lang="en" sz="1700">
                <a:solidFill>
                  <a:srgbClr val="2A5BD7"/>
                </a:solidFill>
                <a:highlight>
                  <a:schemeClr val="lt1"/>
                </a:highlight>
                <a:uFill>
                  <a:noFill/>
                </a:uFill>
                <a:hlinkClick r:id="rId3">
                  <a:extLst>
                    <a:ext uri="{A12FA001-AC4F-418D-AE19-62706E023703}">
                      <ahyp:hlinkClr xmlns:ahyp="http://schemas.microsoft.com/office/drawing/2018/hyperlinkcolor" val="tx"/>
                    </a:ext>
                  </a:extLst>
                </a:hlinkClick>
              </a:rPr>
              <a:t>bit.ly/wtmmembership</a:t>
            </a:r>
            <a:endParaRPr/>
          </a:p>
        </p:txBody>
      </p:sp>
    </p:spTree>
    <p:extLst>
      <p:ext uri="{BB962C8B-B14F-4D97-AF65-F5344CB8AC3E}">
        <p14:creationId xmlns:p14="http://schemas.microsoft.com/office/powerpoint/2010/main" val="73002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d3178fba86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d3178fba8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Google Sans"/>
                <a:ea typeface="Google Sans"/>
                <a:cs typeface="Google Sans"/>
                <a:sym typeface="Google Sans"/>
              </a:rPr>
              <a:t>Stay connected with Women Techmakers by joining the Member program today. By becoming a member you’ll get:</a:t>
            </a:r>
            <a:endParaRPr sz="1800">
              <a:solidFill>
                <a:schemeClr val="dk1"/>
              </a:solidFill>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latin typeface="Google Sans"/>
                <a:ea typeface="Google Sans"/>
                <a:cs typeface="Google Sans"/>
                <a:sym typeface="Google Sans"/>
              </a:rPr>
              <a:t>Curated content - </a:t>
            </a:r>
            <a:r>
              <a:rPr lang="en" sz="1800">
                <a:solidFill>
                  <a:schemeClr val="dk1"/>
                </a:solidFill>
                <a:highlight>
                  <a:schemeClr val="lt1"/>
                </a:highlight>
                <a:latin typeface="Google Sans"/>
                <a:ea typeface="Google Sans"/>
                <a:cs typeface="Google Sans"/>
                <a:sym typeface="Google Sans"/>
              </a:rPr>
              <a:t>Regular emails tailored to your interests to help you succeed and thrive in your tech career, featuring resources from Women Techmakers, Google, and the global tech ecosystem.</a:t>
            </a:r>
            <a:endParaRPr sz="1800">
              <a:solidFill>
                <a:schemeClr val="dk1"/>
              </a:solidFill>
              <a:highlight>
                <a:schemeClr val="lt1"/>
              </a:highlight>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highlight>
                  <a:schemeClr val="lt1"/>
                </a:highlight>
                <a:latin typeface="Google Sans"/>
                <a:ea typeface="Google Sans"/>
                <a:cs typeface="Google Sans"/>
                <a:sym typeface="Google Sans"/>
              </a:rPr>
              <a:t>Early access: First look and special announcements for upcoming events and more.</a:t>
            </a:r>
            <a:endParaRPr sz="1800">
              <a:solidFill>
                <a:schemeClr val="dk1"/>
              </a:solidFill>
              <a:highlight>
                <a:schemeClr val="lt1"/>
              </a:highlight>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highlight>
                  <a:schemeClr val="lt1"/>
                </a:highlight>
                <a:latin typeface="Google Sans"/>
                <a:ea typeface="Google Sans"/>
                <a:cs typeface="Google Sans"/>
                <a:sym typeface="Google Sans"/>
              </a:rPr>
              <a:t>Community: Connect with a global network of women in technology.</a:t>
            </a:r>
            <a:endParaRPr sz="1800">
              <a:solidFill>
                <a:schemeClr val="dk1"/>
              </a:solidFill>
              <a:highlight>
                <a:schemeClr val="lt1"/>
              </a:highlight>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sz="1800">
              <a:solidFill>
                <a:schemeClr val="dk1"/>
              </a:solidFill>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r>
              <a:rPr lang="en" sz="1800">
                <a:solidFill>
                  <a:schemeClr val="dk1"/>
                </a:solidFill>
                <a:latin typeface="Google Sans"/>
                <a:ea typeface="Google Sans"/>
                <a:cs typeface="Google Sans"/>
                <a:sym typeface="Google Sans"/>
              </a:rPr>
              <a:t>Link for sign up: </a:t>
            </a:r>
            <a:r>
              <a:rPr lang="en" sz="1700">
                <a:solidFill>
                  <a:srgbClr val="2A5BD7"/>
                </a:solidFill>
                <a:highlight>
                  <a:schemeClr val="lt1"/>
                </a:highlight>
                <a:uFill>
                  <a:noFill/>
                </a:uFill>
                <a:hlinkClick r:id="rId3">
                  <a:extLst>
                    <a:ext uri="{A12FA001-AC4F-418D-AE19-62706E023703}">
                      <ahyp:hlinkClr xmlns:ahyp="http://schemas.microsoft.com/office/drawing/2018/hyperlinkcolor" val="tx"/>
                    </a:ext>
                  </a:extLst>
                </a:hlinkClick>
              </a:rPr>
              <a:t>bit.ly/wtmmembership</a:t>
            </a:r>
            <a:endParaRPr/>
          </a:p>
        </p:txBody>
      </p:sp>
    </p:spTree>
    <p:extLst>
      <p:ext uri="{BB962C8B-B14F-4D97-AF65-F5344CB8AC3E}">
        <p14:creationId xmlns:p14="http://schemas.microsoft.com/office/powerpoint/2010/main" val="3672531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d3178fba86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d3178fba8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Google Sans"/>
                <a:ea typeface="Google Sans"/>
                <a:cs typeface="Google Sans"/>
                <a:sym typeface="Google Sans"/>
              </a:rPr>
              <a:t>Stay connected with Women Techmakers by joining the Member program today. By becoming a member you’ll get:</a:t>
            </a:r>
            <a:endParaRPr sz="1800">
              <a:solidFill>
                <a:schemeClr val="dk1"/>
              </a:solidFill>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latin typeface="Google Sans"/>
                <a:ea typeface="Google Sans"/>
                <a:cs typeface="Google Sans"/>
                <a:sym typeface="Google Sans"/>
              </a:rPr>
              <a:t>Curated content - </a:t>
            </a:r>
            <a:r>
              <a:rPr lang="en" sz="1800">
                <a:solidFill>
                  <a:schemeClr val="dk1"/>
                </a:solidFill>
                <a:highlight>
                  <a:schemeClr val="lt1"/>
                </a:highlight>
                <a:latin typeface="Google Sans"/>
                <a:ea typeface="Google Sans"/>
                <a:cs typeface="Google Sans"/>
                <a:sym typeface="Google Sans"/>
              </a:rPr>
              <a:t>Regular emails tailored to your interests to help you succeed and thrive in your tech career, featuring resources from Women Techmakers, Google, and the global tech ecosystem.</a:t>
            </a:r>
            <a:endParaRPr sz="1800">
              <a:solidFill>
                <a:schemeClr val="dk1"/>
              </a:solidFill>
              <a:highlight>
                <a:schemeClr val="lt1"/>
              </a:highlight>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highlight>
                  <a:schemeClr val="lt1"/>
                </a:highlight>
                <a:latin typeface="Google Sans"/>
                <a:ea typeface="Google Sans"/>
                <a:cs typeface="Google Sans"/>
                <a:sym typeface="Google Sans"/>
              </a:rPr>
              <a:t>Early access: First look and special announcements for upcoming events and more.</a:t>
            </a:r>
            <a:endParaRPr sz="1800">
              <a:solidFill>
                <a:schemeClr val="dk1"/>
              </a:solidFill>
              <a:highlight>
                <a:schemeClr val="lt1"/>
              </a:highlight>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highlight>
                  <a:schemeClr val="lt1"/>
                </a:highlight>
                <a:latin typeface="Google Sans"/>
                <a:ea typeface="Google Sans"/>
                <a:cs typeface="Google Sans"/>
                <a:sym typeface="Google Sans"/>
              </a:rPr>
              <a:t>Community: Connect with a global network of women in technology.</a:t>
            </a:r>
            <a:endParaRPr sz="1800">
              <a:solidFill>
                <a:schemeClr val="dk1"/>
              </a:solidFill>
              <a:highlight>
                <a:schemeClr val="lt1"/>
              </a:highlight>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sz="1800">
              <a:solidFill>
                <a:schemeClr val="dk1"/>
              </a:solidFill>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r>
              <a:rPr lang="en" sz="1800">
                <a:solidFill>
                  <a:schemeClr val="dk1"/>
                </a:solidFill>
                <a:latin typeface="Google Sans"/>
                <a:ea typeface="Google Sans"/>
                <a:cs typeface="Google Sans"/>
                <a:sym typeface="Google Sans"/>
              </a:rPr>
              <a:t>Link for sign up: </a:t>
            </a:r>
            <a:r>
              <a:rPr lang="en" sz="1700">
                <a:solidFill>
                  <a:srgbClr val="2A5BD7"/>
                </a:solidFill>
                <a:highlight>
                  <a:schemeClr val="lt1"/>
                </a:highlight>
                <a:uFill>
                  <a:noFill/>
                </a:uFill>
                <a:hlinkClick r:id="rId3">
                  <a:extLst>
                    <a:ext uri="{A12FA001-AC4F-418D-AE19-62706E023703}">
                      <ahyp:hlinkClr xmlns:ahyp="http://schemas.microsoft.com/office/drawing/2018/hyperlinkcolor" val="tx"/>
                    </a:ext>
                  </a:extLst>
                </a:hlinkClick>
              </a:rPr>
              <a:t>bit.ly/wtmmembership</a:t>
            </a:r>
            <a:endParaRPr/>
          </a:p>
        </p:txBody>
      </p:sp>
    </p:spTree>
    <p:extLst>
      <p:ext uri="{BB962C8B-B14F-4D97-AF65-F5344CB8AC3E}">
        <p14:creationId xmlns:p14="http://schemas.microsoft.com/office/powerpoint/2010/main" val="2824562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b97123b70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b97123b70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650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036377bca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036377bca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d3178fba86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d3178fba8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Google Sans"/>
                <a:ea typeface="Google Sans"/>
                <a:cs typeface="Google Sans"/>
                <a:sym typeface="Google Sans"/>
              </a:rPr>
              <a:t>Stay connected with Women Techmakers by joining the Member program today. By becoming a member you’ll get:</a:t>
            </a:r>
            <a:endParaRPr sz="1800">
              <a:solidFill>
                <a:schemeClr val="dk1"/>
              </a:solidFill>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latin typeface="Google Sans"/>
                <a:ea typeface="Google Sans"/>
                <a:cs typeface="Google Sans"/>
                <a:sym typeface="Google Sans"/>
              </a:rPr>
              <a:t>Curated content - </a:t>
            </a:r>
            <a:r>
              <a:rPr lang="en" sz="1800">
                <a:solidFill>
                  <a:schemeClr val="dk1"/>
                </a:solidFill>
                <a:highlight>
                  <a:schemeClr val="lt1"/>
                </a:highlight>
                <a:latin typeface="Google Sans"/>
                <a:ea typeface="Google Sans"/>
                <a:cs typeface="Google Sans"/>
                <a:sym typeface="Google Sans"/>
              </a:rPr>
              <a:t>Regular emails tailored to your interests to help you succeed and thrive in your tech career, featuring resources from Women Techmakers, Google, and the global tech ecosystem.</a:t>
            </a:r>
            <a:endParaRPr sz="1800">
              <a:solidFill>
                <a:schemeClr val="dk1"/>
              </a:solidFill>
              <a:highlight>
                <a:schemeClr val="lt1"/>
              </a:highlight>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highlight>
                  <a:schemeClr val="lt1"/>
                </a:highlight>
                <a:latin typeface="Google Sans"/>
                <a:ea typeface="Google Sans"/>
                <a:cs typeface="Google Sans"/>
                <a:sym typeface="Google Sans"/>
              </a:rPr>
              <a:t>Early access: First look and special announcements for upcoming events and more.</a:t>
            </a:r>
            <a:endParaRPr sz="1800">
              <a:solidFill>
                <a:schemeClr val="dk1"/>
              </a:solidFill>
              <a:highlight>
                <a:schemeClr val="lt1"/>
              </a:highlight>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highlight>
                  <a:schemeClr val="lt1"/>
                </a:highlight>
                <a:latin typeface="Google Sans"/>
                <a:ea typeface="Google Sans"/>
                <a:cs typeface="Google Sans"/>
                <a:sym typeface="Google Sans"/>
              </a:rPr>
              <a:t>Community: Connect with a global network of women in technology.</a:t>
            </a:r>
            <a:endParaRPr sz="1800">
              <a:solidFill>
                <a:schemeClr val="dk1"/>
              </a:solidFill>
              <a:highlight>
                <a:schemeClr val="lt1"/>
              </a:highlight>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sz="1800">
              <a:solidFill>
                <a:schemeClr val="dk1"/>
              </a:solidFill>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r>
              <a:rPr lang="en" sz="1800">
                <a:solidFill>
                  <a:schemeClr val="dk1"/>
                </a:solidFill>
                <a:latin typeface="Google Sans"/>
                <a:ea typeface="Google Sans"/>
                <a:cs typeface="Google Sans"/>
                <a:sym typeface="Google Sans"/>
              </a:rPr>
              <a:t>Link for sign up: </a:t>
            </a:r>
            <a:r>
              <a:rPr lang="en" sz="1700">
                <a:solidFill>
                  <a:srgbClr val="2A5BD7"/>
                </a:solidFill>
                <a:highlight>
                  <a:schemeClr val="lt1"/>
                </a:highlight>
                <a:uFill>
                  <a:noFill/>
                </a:uFill>
                <a:hlinkClick r:id="rId3">
                  <a:extLst>
                    <a:ext uri="{A12FA001-AC4F-418D-AE19-62706E023703}">
                      <ahyp:hlinkClr xmlns:ahyp="http://schemas.microsoft.com/office/drawing/2018/hyperlinkcolor" val="tx"/>
                    </a:ext>
                  </a:extLst>
                </a:hlinkClick>
              </a:rPr>
              <a:t>bit.ly/wtmmembership</a:t>
            </a:r>
            <a:endParaRPr/>
          </a:p>
        </p:txBody>
      </p:sp>
    </p:spTree>
    <p:extLst>
      <p:ext uri="{BB962C8B-B14F-4D97-AF65-F5344CB8AC3E}">
        <p14:creationId xmlns:p14="http://schemas.microsoft.com/office/powerpoint/2010/main" val="2353165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036377bca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036377bca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440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036377bca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036377bca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0318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b97123b70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b97123b70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3769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b97123b70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b97123b70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94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b97123b70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b97123b70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89606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b97123b70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b97123b70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194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b97123b70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b97123b70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874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b97123b70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b97123b70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071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b97123b70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b97123b70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9261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b97123b70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b97123b70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844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b9cd77b4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b9cd77b4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7fa2ed770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7fa2ed77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b786c46067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b786c46067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d3178fba86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d3178fba8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Google Sans"/>
                <a:ea typeface="Google Sans"/>
                <a:cs typeface="Google Sans"/>
                <a:sym typeface="Google Sans"/>
              </a:rPr>
              <a:t>Stay connected with Women Techmakers by joining the Member program today. By becoming a member you’ll get:</a:t>
            </a:r>
            <a:endParaRPr sz="1800">
              <a:solidFill>
                <a:schemeClr val="dk1"/>
              </a:solidFill>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latin typeface="Google Sans"/>
                <a:ea typeface="Google Sans"/>
                <a:cs typeface="Google Sans"/>
                <a:sym typeface="Google Sans"/>
              </a:rPr>
              <a:t>Curated content - </a:t>
            </a:r>
            <a:r>
              <a:rPr lang="en" sz="1800">
                <a:solidFill>
                  <a:schemeClr val="dk1"/>
                </a:solidFill>
                <a:highlight>
                  <a:schemeClr val="lt1"/>
                </a:highlight>
                <a:latin typeface="Google Sans"/>
                <a:ea typeface="Google Sans"/>
                <a:cs typeface="Google Sans"/>
                <a:sym typeface="Google Sans"/>
              </a:rPr>
              <a:t>Regular emails tailored to your interests to help you succeed and thrive in your tech career, featuring resources from Women Techmakers, Google, and the global tech ecosystem.</a:t>
            </a:r>
            <a:endParaRPr sz="1800">
              <a:solidFill>
                <a:schemeClr val="dk1"/>
              </a:solidFill>
              <a:highlight>
                <a:schemeClr val="lt1"/>
              </a:highlight>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highlight>
                  <a:schemeClr val="lt1"/>
                </a:highlight>
                <a:latin typeface="Google Sans"/>
                <a:ea typeface="Google Sans"/>
                <a:cs typeface="Google Sans"/>
                <a:sym typeface="Google Sans"/>
              </a:rPr>
              <a:t>Early access: First look and special announcements for upcoming events and more.</a:t>
            </a:r>
            <a:endParaRPr sz="1800">
              <a:solidFill>
                <a:schemeClr val="dk1"/>
              </a:solidFill>
              <a:highlight>
                <a:schemeClr val="lt1"/>
              </a:highlight>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highlight>
                  <a:schemeClr val="lt1"/>
                </a:highlight>
                <a:latin typeface="Google Sans"/>
                <a:ea typeface="Google Sans"/>
                <a:cs typeface="Google Sans"/>
                <a:sym typeface="Google Sans"/>
              </a:rPr>
              <a:t>Community: Connect with a global network of women in technology.</a:t>
            </a:r>
            <a:endParaRPr sz="1800">
              <a:solidFill>
                <a:schemeClr val="dk1"/>
              </a:solidFill>
              <a:highlight>
                <a:schemeClr val="lt1"/>
              </a:highlight>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sz="1800">
              <a:solidFill>
                <a:schemeClr val="dk1"/>
              </a:solidFill>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r>
              <a:rPr lang="en" sz="1800">
                <a:solidFill>
                  <a:schemeClr val="dk1"/>
                </a:solidFill>
                <a:latin typeface="Google Sans"/>
                <a:ea typeface="Google Sans"/>
                <a:cs typeface="Google Sans"/>
                <a:sym typeface="Google Sans"/>
              </a:rPr>
              <a:t>Link for sign up: </a:t>
            </a:r>
            <a:r>
              <a:rPr lang="en" sz="1700">
                <a:solidFill>
                  <a:srgbClr val="2A5BD7"/>
                </a:solidFill>
                <a:highlight>
                  <a:schemeClr val="lt1"/>
                </a:highlight>
                <a:uFill>
                  <a:noFill/>
                </a:uFill>
                <a:hlinkClick r:id="rId3">
                  <a:extLst>
                    <a:ext uri="{A12FA001-AC4F-418D-AE19-62706E023703}">
                      <ahyp:hlinkClr xmlns:ahyp="http://schemas.microsoft.com/office/drawing/2018/hyperlinkcolor" val="tx"/>
                    </a:ext>
                  </a:extLst>
                </a:hlinkClick>
              </a:rPr>
              <a:t>bit.ly/wtmmembership</a:t>
            </a:r>
            <a:endParaRPr/>
          </a:p>
        </p:txBody>
      </p:sp>
    </p:spTree>
    <p:extLst>
      <p:ext uri="{BB962C8B-B14F-4D97-AF65-F5344CB8AC3E}">
        <p14:creationId xmlns:p14="http://schemas.microsoft.com/office/powerpoint/2010/main" val="2544873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b97123b70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b97123b70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b97123b70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b97123b70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760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04d36c1f8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04d36c1f8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b97123b70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b97123b70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b786c4606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b786c46067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d3178fba86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d3178fba8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Google Sans"/>
                <a:ea typeface="Google Sans"/>
                <a:cs typeface="Google Sans"/>
                <a:sym typeface="Google Sans"/>
              </a:rPr>
              <a:t>Stay connected with Women Techmakers by joining the Member program today. By becoming a member you’ll get:</a:t>
            </a:r>
            <a:endParaRPr sz="1800">
              <a:solidFill>
                <a:schemeClr val="dk1"/>
              </a:solidFill>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latin typeface="Google Sans"/>
                <a:ea typeface="Google Sans"/>
                <a:cs typeface="Google Sans"/>
                <a:sym typeface="Google Sans"/>
              </a:rPr>
              <a:t>Curated content - </a:t>
            </a:r>
            <a:r>
              <a:rPr lang="en" sz="1800">
                <a:solidFill>
                  <a:schemeClr val="dk1"/>
                </a:solidFill>
                <a:highlight>
                  <a:schemeClr val="lt1"/>
                </a:highlight>
                <a:latin typeface="Google Sans"/>
                <a:ea typeface="Google Sans"/>
                <a:cs typeface="Google Sans"/>
                <a:sym typeface="Google Sans"/>
              </a:rPr>
              <a:t>Regular emails tailored to your interests to help you succeed and thrive in your tech career, featuring resources from Women Techmakers, Google, and the global tech ecosystem.</a:t>
            </a:r>
            <a:endParaRPr sz="1800">
              <a:solidFill>
                <a:schemeClr val="dk1"/>
              </a:solidFill>
              <a:highlight>
                <a:schemeClr val="lt1"/>
              </a:highlight>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highlight>
                  <a:schemeClr val="lt1"/>
                </a:highlight>
                <a:latin typeface="Google Sans"/>
                <a:ea typeface="Google Sans"/>
                <a:cs typeface="Google Sans"/>
                <a:sym typeface="Google Sans"/>
              </a:rPr>
              <a:t>Early access: First look and special announcements for upcoming events and more.</a:t>
            </a:r>
            <a:endParaRPr sz="1800">
              <a:solidFill>
                <a:schemeClr val="dk1"/>
              </a:solidFill>
              <a:highlight>
                <a:schemeClr val="lt1"/>
              </a:highlight>
              <a:latin typeface="Google Sans"/>
              <a:ea typeface="Google Sans"/>
              <a:cs typeface="Google Sans"/>
              <a:sym typeface="Google Sans"/>
            </a:endParaRPr>
          </a:p>
          <a:p>
            <a:pPr marL="457200" lvl="0" indent="-342900" algn="l" rtl="0">
              <a:spcBef>
                <a:spcPts val="0"/>
              </a:spcBef>
              <a:spcAft>
                <a:spcPts val="0"/>
              </a:spcAft>
              <a:buClr>
                <a:schemeClr val="dk1"/>
              </a:buClr>
              <a:buSzPts val="1800"/>
              <a:buFont typeface="Google Sans"/>
              <a:buChar char="●"/>
            </a:pPr>
            <a:r>
              <a:rPr lang="en" sz="1800">
                <a:solidFill>
                  <a:schemeClr val="dk1"/>
                </a:solidFill>
                <a:highlight>
                  <a:schemeClr val="lt1"/>
                </a:highlight>
                <a:latin typeface="Google Sans"/>
                <a:ea typeface="Google Sans"/>
                <a:cs typeface="Google Sans"/>
                <a:sym typeface="Google Sans"/>
              </a:rPr>
              <a:t>Community: Connect with a global network of women in technology.</a:t>
            </a:r>
            <a:endParaRPr sz="1800">
              <a:solidFill>
                <a:schemeClr val="dk1"/>
              </a:solidFill>
              <a:highlight>
                <a:schemeClr val="lt1"/>
              </a:highlight>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sz="1800">
              <a:solidFill>
                <a:schemeClr val="dk1"/>
              </a:solidFill>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r>
              <a:rPr lang="en" sz="1800">
                <a:solidFill>
                  <a:schemeClr val="dk1"/>
                </a:solidFill>
                <a:latin typeface="Google Sans"/>
                <a:ea typeface="Google Sans"/>
                <a:cs typeface="Google Sans"/>
                <a:sym typeface="Google Sans"/>
              </a:rPr>
              <a:t>Link for sign up: </a:t>
            </a:r>
            <a:r>
              <a:rPr lang="en" sz="1700">
                <a:solidFill>
                  <a:srgbClr val="2A5BD7"/>
                </a:solidFill>
                <a:highlight>
                  <a:schemeClr val="lt1"/>
                </a:highlight>
                <a:uFill>
                  <a:noFill/>
                </a:uFill>
                <a:hlinkClick r:id="rId3">
                  <a:extLst>
                    <a:ext uri="{A12FA001-AC4F-418D-AE19-62706E023703}">
                      <ahyp:hlinkClr xmlns:ahyp="http://schemas.microsoft.com/office/drawing/2018/hyperlinkcolor" val="tx"/>
                    </a:ext>
                  </a:extLst>
                </a:hlinkClick>
              </a:rPr>
              <a:t>bit.ly/wtmmembership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87e7eebe4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87e7eebe4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87e7eebe4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87e7eebe4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348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87e7eebe4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87e7eebe4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437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document/d/1epcksFvSimHX-lM7oquIYKe4DMNn1t3Zofqx9N_irWA/edit?usp=sharing" TargetMode="External"/><Relationship Id="rId7"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p19"/>
          <p:cNvSpPr/>
          <p:nvPr/>
        </p:nvSpPr>
        <p:spPr>
          <a:xfrm>
            <a:off x="2983950" y="3508360"/>
            <a:ext cx="6159900" cy="923700"/>
          </a:xfrm>
          <a:prstGeom prst="rect">
            <a:avLst/>
          </a:prstGeom>
          <a:gradFill>
            <a:gsLst>
              <a:gs pos="0">
                <a:srgbClr val="1EDCAD">
                  <a:alpha val="96078"/>
                </a:srgbClr>
              </a:gs>
              <a:gs pos="100000">
                <a:srgbClr val="4883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txBox="1"/>
          <p:nvPr/>
        </p:nvSpPr>
        <p:spPr>
          <a:xfrm>
            <a:off x="4254057" y="3856313"/>
            <a:ext cx="3941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FFFFFF"/>
                </a:solidFill>
                <a:latin typeface="Google Sans"/>
                <a:ea typeface="Google Sans"/>
                <a:cs typeface="Google Sans"/>
                <a:sym typeface="Google Sans"/>
              </a:rPr>
              <a:t>Head of Product Research , Rs Maray  and </a:t>
            </a:r>
          </a:p>
          <a:p>
            <a:pPr marL="0" lvl="0" indent="0" algn="l" rtl="0">
              <a:spcBef>
                <a:spcPts val="0"/>
              </a:spcBef>
              <a:spcAft>
                <a:spcPts val="0"/>
              </a:spcAft>
              <a:buNone/>
            </a:pPr>
            <a:r>
              <a:rPr lang="en" dirty="0">
                <a:solidFill>
                  <a:srgbClr val="FFFFFF"/>
                </a:solidFill>
                <a:latin typeface="Google Sans"/>
                <a:ea typeface="Google Sans"/>
                <a:cs typeface="Google Sans"/>
                <a:sym typeface="Google Sans"/>
              </a:rPr>
              <a:t>Product Management Mentor @Adplist</a:t>
            </a:r>
            <a:endParaRPr dirty="0">
              <a:solidFill>
                <a:srgbClr val="FFFFFF"/>
              </a:solidFill>
              <a:latin typeface="Google Sans"/>
              <a:ea typeface="Google Sans"/>
              <a:cs typeface="Google Sans"/>
              <a:sym typeface="Google Sans"/>
            </a:endParaRPr>
          </a:p>
        </p:txBody>
      </p:sp>
      <p:sp>
        <p:nvSpPr>
          <p:cNvPr id="114" name="Google Shape;114;p19"/>
          <p:cNvSpPr txBox="1"/>
          <p:nvPr/>
        </p:nvSpPr>
        <p:spPr>
          <a:xfrm>
            <a:off x="4254069" y="1582643"/>
            <a:ext cx="3941687" cy="184662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b="0" i="0" dirty="0">
                <a:effectLst/>
                <a:latin typeface="-apple-system"/>
              </a:rPr>
              <a:t>"Using data to drive product-led growth in decision-making "</a:t>
            </a:r>
            <a:endParaRPr lang="en-US" sz="3600" dirty="0">
              <a:solidFill>
                <a:srgbClr val="FFFFFF"/>
              </a:solidFill>
              <a:latin typeface="Google Sans"/>
              <a:ea typeface="Google Sans"/>
              <a:cs typeface="Google Sans"/>
              <a:sym typeface="Google Sans"/>
            </a:endParaRPr>
          </a:p>
        </p:txBody>
      </p:sp>
      <p:sp>
        <p:nvSpPr>
          <p:cNvPr id="115" name="Google Shape;115;p19"/>
          <p:cNvSpPr txBox="1"/>
          <p:nvPr/>
        </p:nvSpPr>
        <p:spPr>
          <a:xfrm>
            <a:off x="4254057" y="3497232"/>
            <a:ext cx="4309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lt1"/>
                </a:solidFill>
                <a:latin typeface="Google Sans"/>
                <a:ea typeface="Google Sans"/>
                <a:cs typeface="Google Sans"/>
                <a:sym typeface="Google Sans"/>
              </a:rPr>
              <a:t>Rachael Shitanda</a:t>
            </a:r>
            <a:endParaRPr sz="2000" dirty="0">
              <a:solidFill>
                <a:schemeClr val="lt1"/>
              </a:solidFill>
              <a:latin typeface="Google Sans"/>
              <a:ea typeface="Google Sans"/>
              <a:cs typeface="Google Sans"/>
              <a:sym typeface="Google Sans"/>
            </a:endParaRPr>
          </a:p>
        </p:txBody>
      </p:sp>
      <p:pic>
        <p:nvPicPr>
          <p:cNvPr id="116" name="Google Shape;116;p19"/>
          <p:cNvPicPr preferRelativeResize="0"/>
          <p:nvPr/>
        </p:nvPicPr>
        <p:blipFill>
          <a:blip r:embed="rId3">
            <a:alphaModFix/>
          </a:blip>
          <a:stretch>
            <a:fillRect/>
          </a:stretch>
        </p:blipFill>
        <p:spPr>
          <a:xfrm>
            <a:off x="6908500" y="118825"/>
            <a:ext cx="2110874" cy="1770777"/>
          </a:xfrm>
          <a:prstGeom prst="rect">
            <a:avLst/>
          </a:prstGeom>
          <a:noFill/>
          <a:ln>
            <a:noFill/>
          </a:ln>
        </p:spPr>
      </p:pic>
      <p:pic>
        <p:nvPicPr>
          <p:cNvPr id="117" name="Google Shape;117;p19"/>
          <p:cNvPicPr preferRelativeResize="0"/>
          <p:nvPr/>
        </p:nvPicPr>
        <p:blipFill>
          <a:blip r:embed="rId4">
            <a:alphaModFix/>
          </a:blip>
          <a:stretch>
            <a:fillRect/>
          </a:stretch>
        </p:blipFill>
        <p:spPr>
          <a:xfrm>
            <a:off x="4353936" y="4571263"/>
            <a:ext cx="2155023" cy="378816"/>
          </a:xfrm>
          <a:prstGeom prst="rect">
            <a:avLst/>
          </a:prstGeom>
          <a:noFill/>
          <a:ln>
            <a:noFill/>
          </a:ln>
        </p:spPr>
      </p:pic>
      <p:pic>
        <p:nvPicPr>
          <p:cNvPr id="118" name="Google Shape;118;p19"/>
          <p:cNvPicPr preferRelativeResize="0"/>
          <p:nvPr/>
        </p:nvPicPr>
        <p:blipFill rotWithShape="1">
          <a:blip r:embed="rId5"/>
          <a:srcRect l="-6787" t="7600" r="6787" b="24546"/>
          <a:stretch/>
        </p:blipFill>
        <p:spPr>
          <a:xfrm>
            <a:off x="0" y="506392"/>
            <a:ext cx="3983700" cy="4521000"/>
          </a:xfrm>
          <a:prstGeom prst="flowChartDelay">
            <a:avLst/>
          </a:prstGeom>
          <a:noFill/>
          <a:ln>
            <a:noFill/>
          </a:ln>
        </p:spPr>
      </p:pic>
      <p:pic>
        <p:nvPicPr>
          <p:cNvPr id="119" name="Google Shape;119;p19"/>
          <p:cNvPicPr preferRelativeResize="0"/>
          <p:nvPr/>
        </p:nvPicPr>
        <p:blipFill>
          <a:blip r:embed="rId6">
            <a:alphaModFix/>
          </a:blip>
          <a:stretch>
            <a:fillRect/>
          </a:stretch>
        </p:blipFill>
        <p:spPr>
          <a:xfrm>
            <a:off x="7160491" y="4671122"/>
            <a:ext cx="1685176" cy="278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pic>
        <p:nvPicPr>
          <p:cNvPr id="151" name="Google Shape;151;p23"/>
          <p:cNvPicPr preferRelativeResize="0"/>
          <p:nvPr/>
        </p:nvPicPr>
        <p:blipFill rotWithShape="1">
          <a:blip r:embed="rId3">
            <a:alphaModFix/>
          </a:blip>
          <a:srcRect t="46053"/>
          <a:stretch/>
        </p:blipFill>
        <p:spPr>
          <a:xfrm>
            <a:off x="3380014" y="0"/>
            <a:ext cx="2769460" cy="810986"/>
          </a:xfrm>
          <a:prstGeom prst="rect">
            <a:avLst/>
          </a:prstGeom>
          <a:noFill/>
          <a:ln>
            <a:noFill/>
          </a:ln>
        </p:spPr>
      </p:pic>
      <p:pic>
        <p:nvPicPr>
          <p:cNvPr id="152" name="Google Shape;152;p23"/>
          <p:cNvPicPr preferRelativeResize="0"/>
          <p:nvPr/>
        </p:nvPicPr>
        <p:blipFill rotWithShape="1">
          <a:blip r:embed="rId4">
            <a:alphaModFix/>
          </a:blip>
          <a:srcRect r="35991" b="42333"/>
          <a:stretch/>
        </p:blipFill>
        <p:spPr>
          <a:xfrm>
            <a:off x="6868125" y="3900725"/>
            <a:ext cx="2269926" cy="1251224"/>
          </a:xfrm>
          <a:prstGeom prst="rect">
            <a:avLst/>
          </a:prstGeom>
          <a:noFill/>
          <a:ln>
            <a:noFill/>
          </a:ln>
        </p:spPr>
      </p:pic>
      <p:sp>
        <p:nvSpPr>
          <p:cNvPr id="153" name="Google Shape;153;p23"/>
          <p:cNvSpPr txBox="1"/>
          <p:nvPr/>
        </p:nvSpPr>
        <p:spPr>
          <a:xfrm>
            <a:off x="61413" y="1390857"/>
            <a:ext cx="5909401" cy="2769959"/>
          </a:xfrm>
          <a:prstGeom prst="rect">
            <a:avLst/>
          </a:prstGeom>
          <a:noFill/>
          <a:ln>
            <a:noFill/>
          </a:ln>
        </p:spPr>
        <p:txBody>
          <a:bodyPr spcFirstLastPara="1" wrap="square" lIns="91425" tIns="91425" rIns="91425" bIns="91425" anchor="t" anchorCtr="0">
            <a:spAutoFit/>
          </a:bodyPr>
          <a:lstStyle/>
          <a:p>
            <a:pPr marL="114300" lvl="0" algn="l" rtl="0">
              <a:lnSpc>
                <a:spcPct val="150000"/>
              </a:lnSpc>
              <a:spcBef>
                <a:spcPts val="0"/>
              </a:spcBef>
              <a:spcAft>
                <a:spcPts val="0"/>
              </a:spcAft>
              <a:buClr>
                <a:srgbClr val="4883F3"/>
              </a:buClr>
              <a:buSzPts val="1800"/>
            </a:pPr>
            <a:r>
              <a:rPr lang="en-US" sz="2800" dirty="0">
                <a:solidFill>
                  <a:srgbClr val="4883F3"/>
                </a:solidFill>
                <a:latin typeface="Google Sans"/>
                <a:ea typeface="Google Sans"/>
                <a:cs typeface="Google Sans"/>
                <a:sym typeface="Google Sans"/>
              </a:rPr>
              <a:t>Customer Acquisition Cost (CAC): the cost of acquiring a new customer through marketing and sales efforts.</a:t>
            </a:r>
            <a:endParaRPr lang="en-US" sz="2800" dirty="0">
              <a:solidFill>
                <a:srgbClr val="424242"/>
              </a:solidFill>
              <a:latin typeface="Google Sans"/>
              <a:ea typeface="Google Sans"/>
              <a:cs typeface="Google Sans"/>
              <a:sym typeface="Google Sans"/>
            </a:endParaRPr>
          </a:p>
        </p:txBody>
      </p:sp>
      <p:sp>
        <p:nvSpPr>
          <p:cNvPr id="155" name="Google Shape;155;p23"/>
          <p:cNvSpPr txBox="1"/>
          <p:nvPr/>
        </p:nvSpPr>
        <p:spPr>
          <a:xfrm>
            <a:off x="61414" y="595557"/>
            <a:ext cx="39282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i="0" dirty="0">
                <a:solidFill>
                  <a:srgbClr val="374151"/>
                </a:solidFill>
                <a:effectLst/>
                <a:latin typeface="Söhne"/>
              </a:rPr>
              <a:t>Key Metrics to Measure for PLG</a:t>
            </a:r>
            <a:r>
              <a:rPr lang="en" sz="1800" b="1" dirty="0">
                <a:solidFill>
                  <a:schemeClr val="dk1"/>
                </a:solidFill>
                <a:latin typeface="Google Sans"/>
                <a:ea typeface="Google Sans"/>
                <a:cs typeface="Google Sans"/>
                <a:sym typeface="Google Sans"/>
              </a:rPr>
              <a:t>.</a:t>
            </a:r>
            <a:endParaRPr sz="1800" b="1" dirty="0">
              <a:solidFill>
                <a:schemeClr val="dk1"/>
              </a:solidFill>
              <a:latin typeface="Google Sans"/>
              <a:ea typeface="Google Sans"/>
              <a:cs typeface="Google Sans"/>
              <a:sym typeface="Google Sans"/>
            </a:endParaRPr>
          </a:p>
        </p:txBody>
      </p:sp>
      <p:pic>
        <p:nvPicPr>
          <p:cNvPr id="156" name="Google Shape;156;p23"/>
          <p:cNvPicPr preferRelativeResize="0"/>
          <p:nvPr/>
        </p:nvPicPr>
        <p:blipFill>
          <a:blip r:embed="rId5">
            <a:alphaModFix/>
          </a:blip>
          <a:stretch>
            <a:fillRect/>
          </a:stretch>
        </p:blipFill>
        <p:spPr>
          <a:xfrm>
            <a:off x="363156" y="4571263"/>
            <a:ext cx="2155023" cy="378816"/>
          </a:xfrm>
          <a:prstGeom prst="rect">
            <a:avLst/>
          </a:prstGeom>
          <a:noFill/>
          <a:ln>
            <a:noFill/>
          </a:ln>
        </p:spPr>
      </p:pic>
      <p:pic>
        <p:nvPicPr>
          <p:cNvPr id="157" name="Google Shape;157;p23"/>
          <p:cNvPicPr preferRelativeResize="0"/>
          <p:nvPr/>
        </p:nvPicPr>
        <p:blipFill>
          <a:blip r:embed="rId6">
            <a:alphaModFix/>
          </a:blip>
          <a:stretch>
            <a:fillRect/>
          </a:stretch>
        </p:blipFill>
        <p:spPr>
          <a:xfrm>
            <a:off x="6749143" y="1390858"/>
            <a:ext cx="2514600" cy="2610318"/>
          </a:xfrm>
          <a:prstGeom prst="rect">
            <a:avLst/>
          </a:prstGeom>
          <a:noFill/>
          <a:ln>
            <a:noFill/>
          </a:ln>
        </p:spPr>
      </p:pic>
      <p:pic>
        <p:nvPicPr>
          <p:cNvPr id="158" name="Google Shape;158;p23"/>
          <p:cNvPicPr preferRelativeResize="0"/>
          <p:nvPr/>
        </p:nvPicPr>
        <p:blipFill>
          <a:blip r:embed="rId7">
            <a:alphaModFix/>
          </a:blip>
          <a:stretch>
            <a:fillRect/>
          </a:stretch>
        </p:blipFill>
        <p:spPr>
          <a:xfrm>
            <a:off x="7160477" y="4671130"/>
            <a:ext cx="1685202" cy="278950"/>
          </a:xfrm>
          <a:prstGeom prst="rect">
            <a:avLst/>
          </a:prstGeom>
          <a:noFill/>
          <a:ln>
            <a:noFill/>
          </a:ln>
        </p:spPr>
      </p:pic>
    </p:spTree>
    <p:extLst>
      <p:ext uri="{BB962C8B-B14F-4D97-AF65-F5344CB8AC3E}">
        <p14:creationId xmlns:p14="http://schemas.microsoft.com/office/powerpoint/2010/main" val="154725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71"/>
        <p:cNvGrpSpPr/>
        <p:nvPr/>
      </p:nvGrpSpPr>
      <p:grpSpPr>
        <a:xfrm>
          <a:off x="0" y="0"/>
          <a:ext cx="0" cy="0"/>
          <a:chOff x="0" y="0"/>
          <a:chExt cx="0" cy="0"/>
        </a:xfrm>
      </p:grpSpPr>
      <p:sp>
        <p:nvSpPr>
          <p:cNvPr id="172" name="Google Shape;172;p25"/>
          <p:cNvSpPr txBox="1"/>
          <p:nvPr/>
        </p:nvSpPr>
        <p:spPr>
          <a:xfrm>
            <a:off x="1875900" y="1576650"/>
            <a:ext cx="5392200" cy="261607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dirty="0">
                <a:solidFill>
                  <a:srgbClr val="FFFFFF"/>
                </a:solidFill>
                <a:latin typeface="Google Sans"/>
                <a:ea typeface="Google Sans"/>
                <a:cs typeface="Google Sans"/>
                <a:sym typeface="Google Sans"/>
              </a:rPr>
              <a:t>Types of Data Used in Product-Led Growth (PLG)</a:t>
            </a:r>
          </a:p>
          <a:p>
            <a:pPr marL="0" lvl="0" indent="0" algn="ctr" rtl="0">
              <a:spcBef>
                <a:spcPts val="0"/>
              </a:spcBef>
              <a:spcAft>
                <a:spcPts val="0"/>
              </a:spcAft>
              <a:buNone/>
            </a:pPr>
            <a:endParaRPr dirty="0">
              <a:solidFill>
                <a:srgbClr val="FFFFFF"/>
              </a:solidFill>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
        <p:cNvGrpSpPr/>
        <p:nvPr/>
      </p:nvGrpSpPr>
      <p:grpSpPr>
        <a:xfrm>
          <a:off x="0" y="0"/>
          <a:ext cx="0" cy="0"/>
          <a:chOff x="0" y="0"/>
          <a:chExt cx="0" cy="0"/>
        </a:xfrm>
      </p:grpSpPr>
      <p:pic>
        <p:nvPicPr>
          <p:cNvPr id="231" name="Google Shape;231;p32"/>
          <p:cNvPicPr preferRelativeResize="0"/>
          <p:nvPr/>
        </p:nvPicPr>
        <p:blipFill>
          <a:blip r:embed="rId3">
            <a:alphaModFix/>
          </a:blip>
          <a:stretch>
            <a:fillRect/>
          </a:stretch>
        </p:blipFill>
        <p:spPr>
          <a:xfrm>
            <a:off x="363125" y="327304"/>
            <a:ext cx="1905848" cy="334997"/>
          </a:xfrm>
          <a:prstGeom prst="rect">
            <a:avLst/>
          </a:prstGeom>
          <a:noFill/>
          <a:ln>
            <a:noFill/>
          </a:ln>
        </p:spPr>
      </p:pic>
      <p:pic>
        <p:nvPicPr>
          <p:cNvPr id="232" name="Google Shape;232;p32"/>
          <p:cNvPicPr preferRelativeResize="0"/>
          <p:nvPr/>
        </p:nvPicPr>
        <p:blipFill>
          <a:blip r:embed="rId4">
            <a:alphaModFix/>
          </a:blip>
          <a:stretch>
            <a:fillRect/>
          </a:stretch>
        </p:blipFill>
        <p:spPr>
          <a:xfrm>
            <a:off x="363124" y="4694975"/>
            <a:ext cx="1541074" cy="255100"/>
          </a:xfrm>
          <a:prstGeom prst="rect">
            <a:avLst/>
          </a:prstGeom>
          <a:noFill/>
          <a:ln>
            <a:noFill/>
          </a:ln>
        </p:spPr>
      </p:pic>
      <p:pic>
        <p:nvPicPr>
          <p:cNvPr id="233" name="Google Shape;233;p32"/>
          <p:cNvPicPr preferRelativeResize="0"/>
          <p:nvPr/>
        </p:nvPicPr>
        <p:blipFill rotWithShape="1">
          <a:blip r:embed="rId5">
            <a:alphaModFix/>
          </a:blip>
          <a:srcRect l="-4734" r="16238"/>
          <a:stretch/>
        </p:blipFill>
        <p:spPr>
          <a:xfrm>
            <a:off x="4451025" y="510700"/>
            <a:ext cx="4692977" cy="4461252"/>
          </a:xfrm>
          <a:prstGeom prst="rect">
            <a:avLst/>
          </a:prstGeom>
          <a:noFill/>
          <a:ln>
            <a:noFill/>
          </a:ln>
        </p:spPr>
      </p:pic>
      <p:sp>
        <p:nvSpPr>
          <p:cNvPr id="234" name="Google Shape;234;p32"/>
          <p:cNvSpPr txBox="1"/>
          <p:nvPr/>
        </p:nvSpPr>
        <p:spPr>
          <a:xfrm>
            <a:off x="594231" y="954512"/>
            <a:ext cx="4128488" cy="63515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400" dirty="0">
                <a:solidFill>
                  <a:srgbClr val="4883F3"/>
                </a:solidFill>
                <a:latin typeface="Google Sans"/>
                <a:ea typeface="Google Sans"/>
                <a:cs typeface="Google Sans"/>
                <a:sym typeface="Google Sans"/>
              </a:rPr>
              <a:t>Types of Data Used in Product-Led Growth (PLG)</a:t>
            </a:r>
          </a:p>
        </p:txBody>
      </p:sp>
      <p:sp>
        <p:nvSpPr>
          <p:cNvPr id="235" name="Google Shape;235;p32"/>
          <p:cNvSpPr txBox="1"/>
          <p:nvPr/>
        </p:nvSpPr>
        <p:spPr>
          <a:xfrm>
            <a:off x="865924" y="1881875"/>
            <a:ext cx="3946995" cy="249296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rgbClr val="4883F3"/>
              </a:buClr>
              <a:buSzPts val="1800"/>
              <a:buFont typeface="Google Sans"/>
              <a:buAutoNum type="arabicPeriod"/>
            </a:pPr>
            <a:r>
              <a:rPr lang="en-US" sz="2000" dirty="0">
                <a:solidFill>
                  <a:srgbClr val="424242"/>
                </a:solidFill>
                <a:latin typeface="Google Sans"/>
                <a:ea typeface="Google Sans"/>
                <a:cs typeface="Google Sans"/>
                <a:sym typeface="Google Sans"/>
              </a:rPr>
              <a:t>Behavioral Data</a:t>
            </a:r>
          </a:p>
          <a:p>
            <a:pPr marL="457200" lvl="0" indent="-342900" algn="l" rtl="0">
              <a:lnSpc>
                <a:spcPct val="150000"/>
              </a:lnSpc>
              <a:spcBef>
                <a:spcPts val="0"/>
              </a:spcBef>
              <a:spcAft>
                <a:spcPts val="0"/>
              </a:spcAft>
              <a:buClr>
                <a:srgbClr val="4883F3"/>
              </a:buClr>
              <a:buSzPts val="1800"/>
              <a:buFont typeface="Google Sans"/>
              <a:buAutoNum type="arabicPeriod"/>
            </a:pPr>
            <a:r>
              <a:rPr lang="en-US" sz="2000" dirty="0">
                <a:solidFill>
                  <a:srgbClr val="424242"/>
                </a:solidFill>
                <a:latin typeface="Google Sans"/>
                <a:ea typeface="Google Sans"/>
                <a:cs typeface="Google Sans"/>
                <a:sym typeface="Google Sans"/>
              </a:rPr>
              <a:t>Demographic Data</a:t>
            </a:r>
          </a:p>
          <a:p>
            <a:pPr marL="457200" lvl="0" indent="-342900" algn="l" rtl="0">
              <a:lnSpc>
                <a:spcPct val="150000"/>
              </a:lnSpc>
              <a:spcBef>
                <a:spcPts val="0"/>
              </a:spcBef>
              <a:spcAft>
                <a:spcPts val="0"/>
              </a:spcAft>
              <a:buClr>
                <a:srgbClr val="4883F3"/>
              </a:buClr>
              <a:buSzPts val="1800"/>
              <a:buFont typeface="Google Sans"/>
              <a:buAutoNum type="arabicPeriod"/>
            </a:pPr>
            <a:r>
              <a:rPr lang="en-US" sz="2000" dirty="0">
                <a:solidFill>
                  <a:srgbClr val="424242"/>
                </a:solidFill>
                <a:latin typeface="Google Sans"/>
                <a:ea typeface="Google Sans"/>
                <a:cs typeface="Google Sans"/>
                <a:sym typeface="Google Sans"/>
              </a:rPr>
              <a:t>Psychographic Data</a:t>
            </a:r>
          </a:p>
          <a:p>
            <a:pPr marL="457200" lvl="0" indent="-342900" algn="l" rtl="0">
              <a:lnSpc>
                <a:spcPct val="150000"/>
              </a:lnSpc>
              <a:spcBef>
                <a:spcPts val="0"/>
              </a:spcBef>
              <a:spcAft>
                <a:spcPts val="0"/>
              </a:spcAft>
              <a:buClr>
                <a:srgbClr val="4883F3"/>
              </a:buClr>
              <a:buSzPts val="1800"/>
              <a:buFont typeface="Google Sans"/>
              <a:buAutoNum type="arabicPeriod"/>
            </a:pPr>
            <a:r>
              <a:rPr lang="en-US" sz="2000" dirty="0">
                <a:solidFill>
                  <a:srgbClr val="424242"/>
                </a:solidFill>
                <a:latin typeface="Google Sans"/>
                <a:ea typeface="Google Sans"/>
                <a:cs typeface="Google Sans"/>
                <a:sym typeface="Google Sans"/>
              </a:rPr>
              <a:t>Customer Feedback Data</a:t>
            </a:r>
          </a:p>
          <a:p>
            <a:pPr marL="457200" lvl="0" indent="-342900" algn="l" rtl="0">
              <a:lnSpc>
                <a:spcPct val="150000"/>
              </a:lnSpc>
              <a:spcBef>
                <a:spcPts val="0"/>
              </a:spcBef>
              <a:spcAft>
                <a:spcPts val="0"/>
              </a:spcAft>
              <a:buClr>
                <a:srgbClr val="4883F3"/>
              </a:buClr>
              <a:buSzPts val="1800"/>
              <a:buFont typeface="Google Sans"/>
              <a:buAutoNum type="arabicPeriod"/>
            </a:pPr>
            <a:r>
              <a:rPr lang="en-US" sz="2000" dirty="0">
                <a:solidFill>
                  <a:srgbClr val="424242"/>
                </a:solidFill>
                <a:latin typeface="Google Sans"/>
                <a:ea typeface="Google Sans"/>
                <a:cs typeface="Google Sans"/>
                <a:sym typeface="Google Sans"/>
              </a:rPr>
              <a:t>Usage Data</a:t>
            </a:r>
          </a:p>
        </p:txBody>
      </p:sp>
    </p:spTree>
    <p:extLst>
      <p:ext uri="{BB962C8B-B14F-4D97-AF65-F5344CB8AC3E}">
        <p14:creationId xmlns:p14="http://schemas.microsoft.com/office/powerpoint/2010/main" val="1493835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363125" y="327304"/>
            <a:ext cx="1905848" cy="334997"/>
          </a:xfrm>
          <a:prstGeom prst="rect">
            <a:avLst/>
          </a:prstGeom>
          <a:noFill/>
          <a:ln>
            <a:noFill/>
          </a:ln>
        </p:spPr>
      </p:pic>
      <p:pic>
        <p:nvPicPr>
          <p:cNvPr id="96" name="Google Shape;96;p17"/>
          <p:cNvPicPr preferRelativeResize="0"/>
          <p:nvPr/>
        </p:nvPicPr>
        <p:blipFill>
          <a:blip r:embed="rId4">
            <a:alphaModFix/>
          </a:blip>
          <a:stretch>
            <a:fillRect/>
          </a:stretch>
        </p:blipFill>
        <p:spPr>
          <a:xfrm>
            <a:off x="363124" y="4694975"/>
            <a:ext cx="1541074" cy="255100"/>
          </a:xfrm>
          <a:prstGeom prst="rect">
            <a:avLst/>
          </a:prstGeom>
          <a:noFill/>
          <a:ln>
            <a:noFill/>
          </a:ln>
        </p:spPr>
      </p:pic>
      <p:sp>
        <p:nvSpPr>
          <p:cNvPr id="97" name="Google Shape;97;p17"/>
          <p:cNvSpPr txBox="1"/>
          <p:nvPr/>
        </p:nvSpPr>
        <p:spPr>
          <a:xfrm>
            <a:off x="363124" y="587433"/>
            <a:ext cx="6348018" cy="3871822"/>
          </a:xfrm>
          <a:prstGeom prst="rect">
            <a:avLst/>
          </a:prstGeom>
          <a:noFill/>
          <a:ln>
            <a:noFill/>
          </a:ln>
        </p:spPr>
        <p:txBody>
          <a:bodyPr spcFirstLastPara="1" wrap="square" lIns="91425" tIns="91425" rIns="91425" bIns="91425" anchor="t" anchorCtr="0">
            <a:spAutoFit/>
          </a:bodyPr>
          <a:lstStyle/>
          <a:p>
            <a:pPr marL="114300" lvl="0" algn="l" rtl="0">
              <a:lnSpc>
                <a:spcPct val="150000"/>
              </a:lnSpc>
              <a:spcBef>
                <a:spcPts val="0"/>
              </a:spcBef>
              <a:spcAft>
                <a:spcPts val="0"/>
              </a:spcAft>
              <a:buClr>
                <a:srgbClr val="4883F3"/>
              </a:buClr>
              <a:buSzPts val="1800"/>
            </a:pPr>
            <a:r>
              <a:rPr lang="en-US" sz="2000" b="1" dirty="0">
                <a:solidFill>
                  <a:srgbClr val="424242"/>
                </a:solidFill>
                <a:latin typeface="Google Sans" panose="020B0604020202020204" charset="0"/>
                <a:ea typeface="Google Sans" panose="020B0604020202020204" charset="0"/>
                <a:cs typeface="Google Sans" panose="020B0604020202020204" charset="0"/>
                <a:sym typeface="Google Sans"/>
              </a:rPr>
              <a:t>Behavioral Data</a:t>
            </a:r>
          </a:p>
          <a:p>
            <a:pPr marL="114300" lvl="0" algn="l" rtl="0">
              <a:lnSpc>
                <a:spcPct val="150000"/>
              </a:lnSpc>
              <a:spcBef>
                <a:spcPts val="0"/>
              </a:spcBef>
              <a:spcAft>
                <a:spcPts val="0"/>
              </a:spcAft>
              <a:buClr>
                <a:srgbClr val="4883F3"/>
              </a:buClr>
              <a:buSzPts val="1800"/>
            </a:pPr>
            <a:r>
              <a:rPr lang="en-US" sz="2000" b="0" i="0" dirty="0">
                <a:solidFill>
                  <a:srgbClr val="374151"/>
                </a:solidFill>
                <a:effectLst/>
                <a:latin typeface="Google Sans" panose="020B0604020202020204" charset="0"/>
                <a:ea typeface="Google Sans" panose="020B0604020202020204" charset="0"/>
                <a:cs typeface="Google Sans" panose="020B0604020202020204" charset="0"/>
              </a:rPr>
              <a:t>This type of data refers to how users interact with the product. It includes information such as the features they use, the pages they visit, and the actions they take. Behavioral data helps businesses understand user behavior and preferences, which can be used to optimize the product and improve the customer experience</a:t>
            </a:r>
            <a:endParaRPr sz="2000" dirty="0">
              <a:solidFill>
                <a:srgbClr val="434343"/>
              </a:solidFill>
              <a:latin typeface="Google Sans" panose="020B0604020202020204" charset="0"/>
              <a:ea typeface="Google Sans" panose="020B0604020202020204" charset="0"/>
              <a:cs typeface="Google Sans" panose="020B0604020202020204" charset="0"/>
              <a:sym typeface="Google Sans"/>
            </a:endParaRPr>
          </a:p>
        </p:txBody>
      </p:sp>
      <p:pic>
        <p:nvPicPr>
          <p:cNvPr id="101" name="Google Shape;101;p17"/>
          <p:cNvPicPr preferRelativeResize="0"/>
          <p:nvPr/>
        </p:nvPicPr>
        <p:blipFill>
          <a:blip r:embed="rId5">
            <a:alphaModFix/>
          </a:blip>
          <a:stretch>
            <a:fillRect/>
          </a:stretch>
        </p:blipFill>
        <p:spPr>
          <a:xfrm>
            <a:off x="6240800" y="170071"/>
            <a:ext cx="2598400" cy="1456000"/>
          </a:xfrm>
          <a:prstGeom prst="rect">
            <a:avLst/>
          </a:prstGeom>
          <a:noFill/>
          <a:ln>
            <a:noFill/>
          </a:ln>
        </p:spPr>
      </p:pic>
      <p:pic>
        <p:nvPicPr>
          <p:cNvPr id="102" name="Google Shape;102;p17"/>
          <p:cNvPicPr preferRelativeResize="0"/>
          <p:nvPr/>
        </p:nvPicPr>
        <p:blipFill>
          <a:blip r:embed="rId6">
            <a:alphaModFix/>
          </a:blip>
          <a:stretch>
            <a:fillRect/>
          </a:stretch>
        </p:blipFill>
        <p:spPr>
          <a:xfrm>
            <a:off x="6286500" y="1738234"/>
            <a:ext cx="2737789" cy="2507195"/>
          </a:xfrm>
          <a:prstGeom prst="rect">
            <a:avLst/>
          </a:prstGeom>
          <a:noFill/>
          <a:ln>
            <a:noFill/>
          </a:ln>
        </p:spPr>
      </p:pic>
    </p:spTree>
    <p:extLst>
      <p:ext uri="{BB962C8B-B14F-4D97-AF65-F5344CB8AC3E}">
        <p14:creationId xmlns:p14="http://schemas.microsoft.com/office/powerpoint/2010/main" val="380221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363125" y="327304"/>
            <a:ext cx="1905848" cy="334997"/>
          </a:xfrm>
          <a:prstGeom prst="rect">
            <a:avLst/>
          </a:prstGeom>
          <a:noFill/>
          <a:ln>
            <a:noFill/>
          </a:ln>
        </p:spPr>
      </p:pic>
      <p:pic>
        <p:nvPicPr>
          <p:cNvPr id="96" name="Google Shape;96;p17"/>
          <p:cNvPicPr preferRelativeResize="0"/>
          <p:nvPr/>
        </p:nvPicPr>
        <p:blipFill>
          <a:blip r:embed="rId4">
            <a:alphaModFix/>
          </a:blip>
          <a:stretch>
            <a:fillRect/>
          </a:stretch>
        </p:blipFill>
        <p:spPr>
          <a:xfrm>
            <a:off x="363124" y="4694975"/>
            <a:ext cx="1541074" cy="255100"/>
          </a:xfrm>
          <a:prstGeom prst="rect">
            <a:avLst/>
          </a:prstGeom>
          <a:noFill/>
          <a:ln>
            <a:noFill/>
          </a:ln>
        </p:spPr>
      </p:pic>
      <p:sp>
        <p:nvSpPr>
          <p:cNvPr id="97" name="Google Shape;97;p17"/>
          <p:cNvSpPr txBox="1"/>
          <p:nvPr/>
        </p:nvSpPr>
        <p:spPr>
          <a:xfrm>
            <a:off x="304799" y="662301"/>
            <a:ext cx="5981701" cy="2954625"/>
          </a:xfrm>
          <a:prstGeom prst="rect">
            <a:avLst/>
          </a:prstGeom>
          <a:noFill/>
          <a:ln>
            <a:noFill/>
          </a:ln>
        </p:spPr>
        <p:txBody>
          <a:bodyPr spcFirstLastPara="1" wrap="square" lIns="91425" tIns="91425" rIns="91425" bIns="91425" anchor="t" anchorCtr="0">
            <a:spAutoFit/>
          </a:bodyPr>
          <a:lstStyle/>
          <a:p>
            <a:pPr marL="114300" lvl="0" algn="l" rtl="0">
              <a:lnSpc>
                <a:spcPct val="150000"/>
              </a:lnSpc>
              <a:spcBef>
                <a:spcPts val="0"/>
              </a:spcBef>
              <a:spcAft>
                <a:spcPts val="0"/>
              </a:spcAft>
              <a:buClr>
                <a:srgbClr val="4883F3"/>
              </a:buClr>
              <a:buSzPts val="1800"/>
            </a:pPr>
            <a:r>
              <a:rPr lang="en-US" sz="2000" b="1" dirty="0">
                <a:solidFill>
                  <a:srgbClr val="424242"/>
                </a:solidFill>
                <a:latin typeface="Google Sans" panose="020B0604020202020204" charset="0"/>
                <a:ea typeface="Google Sans" panose="020B0604020202020204" charset="0"/>
                <a:cs typeface="Google Sans" panose="020B0604020202020204" charset="0"/>
                <a:sym typeface="Google Sans"/>
              </a:rPr>
              <a:t>Demographic Data</a:t>
            </a:r>
          </a:p>
          <a:p>
            <a:pPr marL="114300" lvl="0" algn="l" rtl="0">
              <a:lnSpc>
                <a:spcPct val="150000"/>
              </a:lnSpc>
              <a:spcBef>
                <a:spcPts val="0"/>
              </a:spcBef>
              <a:spcAft>
                <a:spcPts val="0"/>
              </a:spcAft>
              <a:buClr>
                <a:srgbClr val="4883F3"/>
              </a:buClr>
              <a:buSzPts val="1800"/>
            </a:pPr>
            <a:r>
              <a:rPr lang="en-US" sz="2000" b="0" i="0" dirty="0">
                <a:solidFill>
                  <a:srgbClr val="374151"/>
                </a:solidFill>
                <a:effectLst/>
                <a:latin typeface="Google Sans" panose="020B0604020202020204" charset="0"/>
                <a:ea typeface="Google Sans" panose="020B0604020202020204" charset="0"/>
                <a:cs typeface="Google Sans" panose="020B0604020202020204" charset="0"/>
              </a:rPr>
              <a:t>This type of data refers to users' basic characteristics, such as age, gender, location, and occupation. Demographic data helps businesses understand their target audience and create targeted marketing and sales campaigns.</a:t>
            </a:r>
            <a:endParaRPr lang="en-US" sz="2000" dirty="0">
              <a:solidFill>
                <a:srgbClr val="434343"/>
              </a:solidFill>
              <a:latin typeface="Google Sans" panose="020B0604020202020204" charset="0"/>
              <a:ea typeface="Google Sans" panose="020B0604020202020204" charset="0"/>
              <a:cs typeface="Google Sans" panose="020B0604020202020204" charset="0"/>
              <a:sym typeface="Google Sans"/>
            </a:endParaRPr>
          </a:p>
        </p:txBody>
      </p:sp>
      <p:pic>
        <p:nvPicPr>
          <p:cNvPr id="101" name="Google Shape;101;p17"/>
          <p:cNvPicPr preferRelativeResize="0"/>
          <p:nvPr/>
        </p:nvPicPr>
        <p:blipFill>
          <a:blip r:embed="rId5">
            <a:alphaModFix/>
          </a:blip>
          <a:stretch>
            <a:fillRect/>
          </a:stretch>
        </p:blipFill>
        <p:spPr>
          <a:xfrm>
            <a:off x="6240800" y="170071"/>
            <a:ext cx="2598400" cy="1456000"/>
          </a:xfrm>
          <a:prstGeom prst="rect">
            <a:avLst/>
          </a:prstGeom>
          <a:noFill/>
          <a:ln>
            <a:noFill/>
          </a:ln>
        </p:spPr>
      </p:pic>
      <p:pic>
        <p:nvPicPr>
          <p:cNvPr id="102" name="Google Shape;102;p17"/>
          <p:cNvPicPr preferRelativeResize="0"/>
          <p:nvPr/>
        </p:nvPicPr>
        <p:blipFill>
          <a:blip r:embed="rId6">
            <a:alphaModFix/>
          </a:blip>
          <a:stretch>
            <a:fillRect/>
          </a:stretch>
        </p:blipFill>
        <p:spPr>
          <a:xfrm>
            <a:off x="6286500" y="1738234"/>
            <a:ext cx="2737789" cy="2507195"/>
          </a:xfrm>
          <a:prstGeom prst="rect">
            <a:avLst/>
          </a:prstGeom>
          <a:noFill/>
          <a:ln>
            <a:noFill/>
          </a:ln>
        </p:spPr>
      </p:pic>
    </p:spTree>
    <p:extLst>
      <p:ext uri="{BB962C8B-B14F-4D97-AF65-F5344CB8AC3E}">
        <p14:creationId xmlns:p14="http://schemas.microsoft.com/office/powerpoint/2010/main" val="1088655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363125" y="327304"/>
            <a:ext cx="1905848" cy="334997"/>
          </a:xfrm>
          <a:prstGeom prst="rect">
            <a:avLst/>
          </a:prstGeom>
          <a:noFill/>
          <a:ln>
            <a:noFill/>
          </a:ln>
        </p:spPr>
      </p:pic>
      <p:pic>
        <p:nvPicPr>
          <p:cNvPr id="96" name="Google Shape;96;p17"/>
          <p:cNvPicPr preferRelativeResize="0"/>
          <p:nvPr/>
        </p:nvPicPr>
        <p:blipFill>
          <a:blip r:embed="rId4">
            <a:alphaModFix/>
          </a:blip>
          <a:stretch>
            <a:fillRect/>
          </a:stretch>
        </p:blipFill>
        <p:spPr>
          <a:xfrm>
            <a:off x="363124" y="4694975"/>
            <a:ext cx="1541074" cy="255100"/>
          </a:xfrm>
          <a:prstGeom prst="rect">
            <a:avLst/>
          </a:prstGeom>
          <a:noFill/>
          <a:ln>
            <a:noFill/>
          </a:ln>
        </p:spPr>
      </p:pic>
      <p:sp>
        <p:nvSpPr>
          <p:cNvPr id="97" name="Google Shape;97;p17"/>
          <p:cNvSpPr txBox="1"/>
          <p:nvPr/>
        </p:nvSpPr>
        <p:spPr>
          <a:xfrm>
            <a:off x="304799" y="662301"/>
            <a:ext cx="5981701" cy="2954625"/>
          </a:xfrm>
          <a:prstGeom prst="rect">
            <a:avLst/>
          </a:prstGeom>
          <a:noFill/>
          <a:ln>
            <a:noFill/>
          </a:ln>
        </p:spPr>
        <p:txBody>
          <a:bodyPr spcFirstLastPara="1" wrap="square" lIns="91425" tIns="91425" rIns="91425" bIns="91425" anchor="t" anchorCtr="0">
            <a:spAutoFit/>
          </a:bodyPr>
          <a:lstStyle/>
          <a:p>
            <a:pPr marL="114300" lvl="0" algn="l" rtl="0">
              <a:lnSpc>
                <a:spcPct val="150000"/>
              </a:lnSpc>
              <a:spcBef>
                <a:spcPts val="0"/>
              </a:spcBef>
              <a:spcAft>
                <a:spcPts val="0"/>
              </a:spcAft>
              <a:buClr>
                <a:srgbClr val="4883F3"/>
              </a:buClr>
              <a:buSzPts val="1800"/>
            </a:pPr>
            <a:r>
              <a:rPr lang="en-US" sz="2000" b="1" dirty="0">
                <a:solidFill>
                  <a:srgbClr val="424242"/>
                </a:solidFill>
                <a:latin typeface="Google Sans" panose="020B0604020202020204" charset="0"/>
                <a:ea typeface="Google Sans" panose="020B0604020202020204" charset="0"/>
                <a:cs typeface="Google Sans" panose="020B0604020202020204" charset="0"/>
                <a:sym typeface="Google Sans"/>
              </a:rPr>
              <a:t>Psychographic Data</a:t>
            </a:r>
          </a:p>
          <a:p>
            <a:pPr marL="114300" lvl="0" algn="l" rtl="0">
              <a:lnSpc>
                <a:spcPct val="150000"/>
              </a:lnSpc>
              <a:spcBef>
                <a:spcPts val="0"/>
              </a:spcBef>
              <a:spcAft>
                <a:spcPts val="0"/>
              </a:spcAft>
              <a:buClr>
                <a:srgbClr val="4883F3"/>
              </a:buClr>
              <a:buSzPts val="1800"/>
            </a:pPr>
            <a:r>
              <a:rPr lang="en-US" sz="2000" b="0" i="0" dirty="0">
                <a:solidFill>
                  <a:srgbClr val="374151"/>
                </a:solidFill>
                <a:effectLst/>
                <a:latin typeface="Google Sans" panose="020B0604020202020204" charset="0"/>
                <a:ea typeface="Google Sans" panose="020B0604020202020204" charset="0"/>
                <a:cs typeface="Google Sans" panose="020B0604020202020204" charset="0"/>
              </a:rPr>
              <a:t>This type of data refers to users' personality traits, values, interests, and attitudes. Psychographic data helps businesses understand user motivations and preferences, which can be used to tailor the product to their needs.</a:t>
            </a:r>
            <a:endParaRPr lang="en-US" sz="2000" dirty="0">
              <a:solidFill>
                <a:srgbClr val="434343"/>
              </a:solidFill>
              <a:latin typeface="Google Sans" panose="020B0604020202020204" charset="0"/>
              <a:ea typeface="Google Sans" panose="020B0604020202020204" charset="0"/>
              <a:cs typeface="Google Sans" panose="020B0604020202020204" charset="0"/>
              <a:sym typeface="Google Sans"/>
            </a:endParaRPr>
          </a:p>
        </p:txBody>
      </p:sp>
      <p:pic>
        <p:nvPicPr>
          <p:cNvPr id="101" name="Google Shape;101;p17"/>
          <p:cNvPicPr preferRelativeResize="0"/>
          <p:nvPr/>
        </p:nvPicPr>
        <p:blipFill>
          <a:blip r:embed="rId5">
            <a:alphaModFix/>
          </a:blip>
          <a:stretch>
            <a:fillRect/>
          </a:stretch>
        </p:blipFill>
        <p:spPr>
          <a:xfrm>
            <a:off x="6240800" y="170071"/>
            <a:ext cx="2598400" cy="1456000"/>
          </a:xfrm>
          <a:prstGeom prst="rect">
            <a:avLst/>
          </a:prstGeom>
          <a:noFill/>
          <a:ln>
            <a:noFill/>
          </a:ln>
        </p:spPr>
      </p:pic>
      <p:pic>
        <p:nvPicPr>
          <p:cNvPr id="102" name="Google Shape;102;p17"/>
          <p:cNvPicPr preferRelativeResize="0"/>
          <p:nvPr/>
        </p:nvPicPr>
        <p:blipFill>
          <a:blip r:embed="rId6">
            <a:alphaModFix/>
          </a:blip>
          <a:stretch>
            <a:fillRect/>
          </a:stretch>
        </p:blipFill>
        <p:spPr>
          <a:xfrm>
            <a:off x="6286500" y="1738234"/>
            <a:ext cx="2737789" cy="2507195"/>
          </a:xfrm>
          <a:prstGeom prst="rect">
            <a:avLst/>
          </a:prstGeom>
          <a:noFill/>
          <a:ln>
            <a:noFill/>
          </a:ln>
        </p:spPr>
      </p:pic>
    </p:spTree>
    <p:extLst>
      <p:ext uri="{BB962C8B-B14F-4D97-AF65-F5344CB8AC3E}">
        <p14:creationId xmlns:p14="http://schemas.microsoft.com/office/powerpoint/2010/main" val="716064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363125" y="327304"/>
            <a:ext cx="1905848" cy="334997"/>
          </a:xfrm>
          <a:prstGeom prst="rect">
            <a:avLst/>
          </a:prstGeom>
          <a:noFill/>
          <a:ln>
            <a:noFill/>
          </a:ln>
        </p:spPr>
      </p:pic>
      <p:pic>
        <p:nvPicPr>
          <p:cNvPr id="96" name="Google Shape;96;p17"/>
          <p:cNvPicPr preferRelativeResize="0"/>
          <p:nvPr/>
        </p:nvPicPr>
        <p:blipFill>
          <a:blip r:embed="rId4">
            <a:alphaModFix/>
          </a:blip>
          <a:stretch>
            <a:fillRect/>
          </a:stretch>
        </p:blipFill>
        <p:spPr>
          <a:xfrm>
            <a:off x="363124" y="4694975"/>
            <a:ext cx="1541074" cy="255100"/>
          </a:xfrm>
          <a:prstGeom prst="rect">
            <a:avLst/>
          </a:prstGeom>
          <a:noFill/>
          <a:ln>
            <a:noFill/>
          </a:ln>
        </p:spPr>
      </p:pic>
      <p:sp>
        <p:nvSpPr>
          <p:cNvPr id="97" name="Google Shape;97;p17"/>
          <p:cNvSpPr txBox="1"/>
          <p:nvPr/>
        </p:nvSpPr>
        <p:spPr>
          <a:xfrm>
            <a:off x="304799" y="662301"/>
            <a:ext cx="5981701" cy="2954625"/>
          </a:xfrm>
          <a:prstGeom prst="rect">
            <a:avLst/>
          </a:prstGeom>
          <a:noFill/>
          <a:ln>
            <a:noFill/>
          </a:ln>
        </p:spPr>
        <p:txBody>
          <a:bodyPr spcFirstLastPara="1" wrap="square" lIns="91425" tIns="91425" rIns="91425" bIns="91425" anchor="t" anchorCtr="0">
            <a:spAutoFit/>
          </a:bodyPr>
          <a:lstStyle/>
          <a:p>
            <a:pPr marL="114300" lvl="0" algn="l" rtl="0">
              <a:lnSpc>
                <a:spcPct val="150000"/>
              </a:lnSpc>
              <a:spcBef>
                <a:spcPts val="0"/>
              </a:spcBef>
              <a:spcAft>
                <a:spcPts val="0"/>
              </a:spcAft>
              <a:buClr>
                <a:srgbClr val="4883F3"/>
              </a:buClr>
              <a:buSzPts val="1800"/>
            </a:pPr>
            <a:r>
              <a:rPr lang="en-US" sz="2000" b="1" dirty="0">
                <a:solidFill>
                  <a:srgbClr val="424242"/>
                </a:solidFill>
                <a:latin typeface="Google Sans" panose="020B0604020202020204" charset="0"/>
                <a:ea typeface="Google Sans" panose="020B0604020202020204" charset="0"/>
                <a:cs typeface="Google Sans" panose="020B0604020202020204" charset="0"/>
                <a:sym typeface="Google Sans"/>
              </a:rPr>
              <a:t>Customer Feedback Data</a:t>
            </a:r>
          </a:p>
          <a:p>
            <a:pPr marL="114300" lvl="0" algn="l" rtl="0">
              <a:lnSpc>
                <a:spcPct val="150000"/>
              </a:lnSpc>
              <a:spcBef>
                <a:spcPts val="0"/>
              </a:spcBef>
              <a:spcAft>
                <a:spcPts val="0"/>
              </a:spcAft>
              <a:buClr>
                <a:srgbClr val="4883F3"/>
              </a:buClr>
              <a:buSzPts val="1800"/>
            </a:pPr>
            <a:r>
              <a:rPr lang="en-US" sz="2000" b="0" i="0" dirty="0">
                <a:solidFill>
                  <a:srgbClr val="374151"/>
                </a:solidFill>
                <a:effectLst/>
                <a:latin typeface="Google Sans" panose="020B0604020202020204" charset="0"/>
                <a:ea typeface="Google Sans" panose="020B0604020202020204" charset="0"/>
                <a:cs typeface="Google Sans" panose="020B0604020202020204" charset="0"/>
              </a:rPr>
              <a:t>This type of data refers to feedback provided by users, either through surveys, reviews, or customer support interactions. Customer feedback data helps businesses understand user satisfaction and identify areas for improvement.</a:t>
            </a:r>
            <a:endParaRPr lang="en-US" sz="2000" dirty="0">
              <a:solidFill>
                <a:srgbClr val="434343"/>
              </a:solidFill>
              <a:latin typeface="Google Sans" panose="020B0604020202020204" charset="0"/>
              <a:ea typeface="Google Sans" panose="020B0604020202020204" charset="0"/>
              <a:cs typeface="Google Sans" panose="020B0604020202020204" charset="0"/>
              <a:sym typeface="Google Sans"/>
            </a:endParaRPr>
          </a:p>
        </p:txBody>
      </p:sp>
      <p:pic>
        <p:nvPicPr>
          <p:cNvPr id="101" name="Google Shape;101;p17"/>
          <p:cNvPicPr preferRelativeResize="0"/>
          <p:nvPr/>
        </p:nvPicPr>
        <p:blipFill>
          <a:blip r:embed="rId5">
            <a:alphaModFix/>
          </a:blip>
          <a:stretch>
            <a:fillRect/>
          </a:stretch>
        </p:blipFill>
        <p:spPr>
          <a:xfrm>
            <a:off x="6240800" y="170071"/>
            <a:ext cx="2598400" cy="1456000"/>
          </a:xfrm>
          <a:prstGeom prst="rect">
            <a:avLst/>
          </a:prstGeom>
          <a:noFill/>
          <a:ln>
            <a:noFill/>
          </a:ln>
        </p:spPr>
      </p:pic>
      <p:pic>
        <p:nvPicPr>
          <p:cNvPr id="102" name="Google Shape;102;p17"/>
          <p:cNvPicPr preferRelativeResize="0"/>
          <p:nvPr/>
        </p:nvPicPr>
        <p:blipFill>
          <a:blip r:embed="rId6">
            <a:alphaModFix/>
          </a:blip>
          <a:stretch>
            <a:fillRect/>
          </a:stretch>
        </p:blipFill>
        <p:spPr>
          <a:xfrm>
            <a:off x="6286500" y="1738234"/>
            <a:ext cx="2737789" cy="2507195"/>
          </a:xfrm>
          <a:prstGeom prst="rect">
            <a:avLst/>
          </a:prstGeom>
          <a:noFill/>
          <a:ln>
            <a:noFill/>
          </a:ln>
        </p:spPr>
      </p:pic>
    </p:spTree>
    <p:extLst>
      <p:ext uri="{BB962C8B-B14F-4D97-AF65-F5344CB8AC3E}">
        <p14:creationId xmlns:p14="http://schemas.microsoft.com/office/powerpoint/2010/main" val="3332371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363125" y="327304"/>
            <a:ext cx="1905848" cy="334997"/>
          </a:xfrm>
          <a:prstGeom prst="rect">
            <a:avLst/>
          </a:prstGeom>
          <a:noFill/>
          <a:ln>
            <a:noFill/>
          </a:ln>
        </p:spPr>
      </p:pic>
      <p:pic>
        <p:nvPicPr>
          <p:cNvPr id="96" name="Google Shape;96;p17"/>
          <p:cNvPicPr preferRelativeResize="0"/>
          <p:nvPr/>
        </p:nvPicPr>
        <p:blipFill>
          <a:blip r:embed="rId4">
            <a:alphaModFix/>
          </a:blip>
          <a:stretch>
            <a:fillRect/>
          </a:stretch>
        </p:blipFill>
        <p:spPr>
          <a:xfrm>
            <a:off x="363124" y="4694975"/>
            <a:ext cx="1541074" cy="255100"/>
          </a:xfrm>
          <a:prstGeom prst="rect">
            <a:avLst/>
          </a:prstGeom>
          <a:noFill/>
          <a:ln>
            <a:noFill/>
          </a:ln>
        </p:spPr>
      </p:pic>
      <p:sp>
        <p:nvSpPr>
          <p:cNvPr id="97" name="Google Shape;97;p17"/>
          <p:cNvSpPr txBox="1"/>
          <p:nvPr/>
        </p:nvSpPr>
        <p:spPr>
          <a:xfrm>
            <a:off x="304799" y="662301"/>
            <a:ext cx="5981701" cy="2954625"/>
          </a:xfrm>
          <a:prstGeom prst="rect">
            <a:avLst/>
          </a:prstGeom>
          <a:noFill/>
          <a:ln>
            <a:noFill/>
          </a:ln>
        </p:spPr>
        <p:txBody>
          <a:bodyPr spcFirstLastPara="1" wrap="square" lIns="91425" tIns="91425" rIns="91425" bIns="91425" anchor="t" anchorCtr="0">
            <a:spAutoFit/>
          </a:bodyPr>
          <a:lstStyle/>
          <a:p>
            <a:pPr marL="114300" lvl="0" algn="l" rtl="0">
              <a:lnSpc>
                <a:spcPct val="150000"/>
              </a:lnSpc>
              <a:spcBef>
                <a:spcPts val="0"/>
              </a:spcBef>
              <a:spcAft>
                <a:spcPts val="0"/>
              </a:spcAft>
              <a:buClr>
                <a:srgbClr val="4883F3"/>
              </a:buClr>
              <a:buSzPts val="1800"/>
            </a:pPr>
            <a:r>
              <a:rPr lang="en-US" sz="2000" b="1" dirty="0">
                <a:solidFill>
                  <a:srgbClr val="424242"/>
                </a:solidFill>
                <a:latin typeface="Google Sans" panose="020B0604020202020204" charset="0"/>
                <a:ea typeface="Google Sans" panose="020B0604020202020204" charset="0"/>
                <a:cs typeface="Google Sans" panose="020B0604020202020204" charset="0"/>
                <a:sym typeface="Google Sans"/>
              </a:rPr>
              <a:t>Usage Data</a:t>
            </a:r>
          </a:p>
          <a:p>
            <a:pPr marL="114300" lvl="0" algn="l" rtl="0">
              <a:lnSpc>
                <a:spcPct val="150000"/>
              </a:lnSpc>
              <a:spcBef>
                <a:spcPts val="0"/>
              </a:spcBef>
              <a:spcAft>
                <a:spcPts val="0"/>
              </a:spcAft>
              <a:buClr>
                <a:srgbClr val="4883F3"/>
              </a:buClr>
              <a:buSzPts val="1800"/>
            </a:pPr>
            <a:r>
              <a:rPr lang="en-US" sz="2000" b="0" i="0" dirty="0">
                <a:solidFill>
                  <a:srgbClr val="374151"/>
                </a:solidFill>
                <a:effectLst/>
                <a:latin typeface="Google Sans" panose="020B0604020202020204" charset="0"/>
                <a:ea typeface="Google Sans" panose="020B0604020202020204" charset="0"/>
                <a:cs typeface="Google Sans" panose="020B0604020202020204" charset="0"/>
              </a:rPr>
              <a:t>This type of data refers to how frequently users interact with the product and how long they spend using it. Usage data helps businesses understand user engagement and retention, which are critical for PLG success</a:t>
            </a:r>
            <a:endParaRPr lang="en-US" sz="2000" dirty="0">
              <a:solidFill>
                <a:srgbClr val="434343"/>
              </a:solidFill>
              <a:latin typeface="Google Sans" panose="020B0604020202020204" charset="0"/>
              <a:ea typeface="Google Sans" panose="020B0604020202020204" charset="0"/>
              <a:cs typeface="Google Sans" panose="020B0604020202020204" charset="0"/>
              <a:sym typeface="Google Sans"/>
            </a:endParaRPr>
          </a:p>
        </p:txBody>
      </p:sp>
      <p:pic>
        <p:nvPicPr>
          <p:cNvPr id="101" name="Google Shape;101;p17"/>
          <p:cNvPicPr preferRelativeResize="0"/>
          <p:nvPr/>
        </p:nvPicPr>
        <p:blipFill>
          <a:blip r:embed="rId5">
            <a:alphaModFix/>
          </a:blip>
          <a:stretch>
            <a:fillRect/>
          </a:stretch>
        </p:blipFill>
        <p:spPr>
          <a:xfrm>
            <a:off x="6240800" y="170071"/>
            <a:ext cx="2598400" cy="1456000"/>
          </a:xfrm>
          <a:prstGeom prst="rect">
            <a:avLst/>
          </a:prstGeom>
          <a:noFill/>
          <a:ln>
            <a:noFill/>
          </a:ln>
        </p:spPr>
      </p:pic>
      <p:pic>
        <p:nvPicPr>
          <p:cNvPr id="102" name="Google Shape;102;p17"/>
          <p:cNvPicPr preferRelativeResize="0"/>
          <p:nvPr/>
        </p:nvPicPr>
        <p:blipFill>
          <a:blip r:embed="rId6">
            <a:alphaModFix/>
          </a:blip>
          <a:stretch>
            <a:fillRect/>
          </a:stretch>
        </p:blipFill>
        <p:spPr>
          <a:xfrm>
            <a:off x="6286500" y="1738234"/>
            <a:ext cx="2737789" cy="2507195"/>
          </a:xfrm>
          <a:prstGeom prst="rect">
            <a:avLst/>
          </a:prstGeom>
          <a:noFill/>
          <a:ln>
            <a:noFill/>
          </a:ln>
        </p:spPr>
      </p:pic>
    </p:spTree>
    <p:extLst>
      <p:ext uri="{BB962C8B-B14F-4D97-AF65-F5344CB8AC3E}">
        <p14:creationId xmlns:p14="http://schemas.microsoft.com/office/powerpoint/2010/main" val="4266343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71"/>
        <p:cNvGrpSpPr/>
        <p:nvPr/>
      </p:nvGrpSpPr>
      <p:grpSpPr>
        <a:xfrm>
          <a:off x="0" y="0"/>
          <a:ext cx="0" cy="0"/>
          <a:chOff x="0" y="0"/>
          <a:chExt cx="0" cy="0"/>
        </a:xfrm>
      </p:grpSpPr>
      <p:sp>
        <p:nvSpPr>
          <p:cNvPr id="172" name="Google Shape;172;p25"/>
          <p:cNvSpPr txBox="1"/>
          <p:nvPr/>
        </p:nvSpPr>
        <p:spPr>
          <a:xfrm>
            <a:off x="1875900" y="1576650"/>
            <a:ext cx="5392200" cy="261607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dirty="0">
                <a:solidFill>
                  <a:srgbClr val="FFFFFF"/>
                </a:solidFill>
                <a:latin typeface="Google Sans"/>
                <a:ea typeface="Google Sans"/>
                <a:cs typeface="Google Sans"/>
                <a:sym typeface="Google Sans"/>
              </a:rPr>
              <a:t>Examples of data-driven decision-making in PLG </a:t>
            </a:r>
            <a:endParaRPr lang="en-US" dirty="0">
              <a:solidFill>
                <a:srgbClr val="FFFFFF"/>
              </a:solidFill>
              <a:latin typeface="Google Sans"/>
              <a:ea typeface="Google Sans"/>
              <a:cs typeface="Google Sans"/>
              <a:sym typeface="Google Sans"/>
            </a:endParaRPr>
          </a:p>
          <a:p>
            <a:pPr marL="0" lvl="0" indent="0" algn="ctr" rtl="0">
              <a:spcBef>
                <a:spcPts val="0"/>
              </a:spcBef>
              <a:spcAft>
                <a:spcPts val="0"/>
              </a:spcAft>
              <a:buNone/>
            </a:pPr>
            <a:endParaRPr dirty="0">
              <a:solidFill>
                <a:srgbClr val="FFFFFF"/>
              </a:solidFill>
              <a:latin typeface="Google Sans"/>
              <a:ea typeface="Google Sans"/>
              <a:cs typeface="Google Sans"/>
              <a:sym typeface="Google Sans"/>
            </a:endParaRPr>
          </a:p>
        </p:txBody>
      </p:sp>
    </p:spTree>
    <p:extLst>
      <p:ext uri="{BB962C8B-B14F-4D97-AF65-F5344CB8AC3E}">
        <p14:creationId xmlns:p14="http://schemas.microsoft.com/office/powerpoint/2010/main" val="4234493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3"/>
        <p:cNvGrpSpPr/>
        <p:nvPr/>
      </p:nvGrpSpPr>
      <p:grpSpPr>
        <a:xfrm>
          <a:off x="0" y="0"/>
          <a:ext cx="0" cy="0"/>
          <a:chOff x="0" y="0"/>
          <a:chExt cx="0" cy="0"/>
        </a:xfrm>
      </p:grpSpPr>
      <p:sp>
        <p:nvSpPr>
          <p:cNvPr id="204" name="Google Shape;204;p29"/>
          <p:cNvSpPr txBox="1"/>
          <p:nvPr/>
        </p:nvSpPr>
        <p:spPr>
          <a:xfrm>
            <a:off x="525643" y="1062237"/>
            <a:ext cx="7441135" cy="31085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dirty="0">
                <a:solidFill>
                  <a:schemeClr val="dk1"/>
                </a:solidFill>
                <a:latin typeface="Google Sans"/>
                <a:ea typeface="Google Sans"/>
                <a:cs typeface="Google Sans"/>
                <a:sym typeface="Google Sans"/>
              </a:rPr>
              <a:t>Identifying Feature Usage Patterns:</a:t>
            </a:r>
          </a:p>
          <a:p>
            <a:pPr marL="0" lvl="0" indent="0" algn="ctr" rtl="0">
              <a:spcBef>
                <a:spcPts val="0"/>
              </a:spcBef>
              <a:spcAft>
                <a:spcPts val="0"/>
              </a:spcAft>
              <a:buNone/>
            </a:pPr>
            <a:endParaRPr lang="en-US" sz="2000" b="1" dirty="0">
              <a:solidFill>
                <a:schemeClr val="dk1"/>
              </a:solidFill>
              <a:latin typeface="Google Sans"/>
              <a:ea typeface="Google Sans"/>
              <a:cs typeface="Google Sans"/>
              <a:sym typeface="Google Sans"/>
            </a:endParaRPr>
          </a:p>
          <a:p>
            <a:pPr marL="0" lvl="0" indent="0" algn="just" rtl="0">
              <a:lnSpc>
                <a:spcPct val="150000"/>
              </a:lnSpc>
              <a:spcBef>
                <a:spcPts val="0"/>
              </a:spcBef>
              <a:spcAft>
                <a:spcPts val="0"/>
              </a:spcAft>
              <a:buNone/>
            </a:pPr>
            <a:r>
              <a:rPr lang="en-US" sz="2000" dirty="0">
                <a:solidFill>
                  <a:schemeClr val="dk1"/>
                </a:solidFill>
                <a:latin typeface="Google Sans"/>
                <a:ea typeface="Google Sans"/>
                <a:cs typeface="Google Sans"/>
                <a:sym typeface="Google Sans"/>
              </a:rPr>
              <a:t> By analyzing behavioral data, businesses can identify which features are most frequently used by users and which are underutilized. This information can be used to optimize the product by prioritizing development of the most popular features and improving or removing less popular ones.</a:t>
            </a:r>
            <a:endParaRPr lang="en-US" sz="2000" dirty="0">
              <a:solidFill>
                <a:schemeClr val="dk1"/>
              </a:solidFill>
            </a:endParaRPr>
          </a:p>
        </p:txBody>
      </p:sp>
      <p:pic>
        <p:nvPicPr>
          <p:cNvPr id="205" name="Google Shape;205;p29"/>
          <p:cNvPicPr preferRelativeResize="0"/>
          <p:nvPr/>
        </p:nvPicPr>
        <p:blipFill>
          <a:blip r:embed="rId3">
            <a:alphaModFix/>
          </a:blip>
          <a:stretch>
            <a:fillRect/>
          </a:stretch>
        </p:blipFill>
        <p:spPr>
          <a:xfrm>
            <a:off x="7966778" y="129500"/>
            <a:ext cx="1016426" cy="730604"/>
          </a:xfrm>
          <a:prstGeom prst="rect">
            <a:avLst/>
          </a:prstGeom>
          <a:noFill/>
          <a:ln>
            <a:noFill/>
          </a:ln>
        </p:spPr>
      </p:pic>
      <p:pic>
        <p:nvPicPr>
          <p:cNvPr id="206" name="Google Shape;206;p29"/>
          <p:cNvPicPr preferRelativeResize="0"/>
          <p:nvPr/>
        </p:nvPicPr>
        <p:blipFill>
          <a:blip r:embed="rId4">
            <a:alphaModFix/>
          </a:blip>
          <a:stretch>
            <a:fillRect/>
          </a:stretch>
        </p:blipFill>
        <p:spPr>
          <a:xfrm>
            <a:off x="89916" y="4305819"/>
            <a:ext cx="1016125" cy="730605"/>
          </a:xfrm>
          <a:prstGeom prst="rect">
            <a:avLst/>
          </a:prstGeom>
          <a:noFill/>
          <a:ln>
            <a:noFill/>
          </a:ln>
        </p:spPr>
      </p:pic>
      <p:pic>
        <p:nvPicPr>
          <p:cNvPr id="207" name="Google Shape;207;p29"/>
          <p:cNvPicPr preferRelativeResize="0"/>
          <p:nvPr/>
        </p:nvPicPr>
        <p:blipFill>
          <a:blip r:embed="rId5">
            <a:alphaModFix/>
          </a:blip>
          <a:stretch>
            <a:fillRect/>
          </a:stretch>
        </p:blipFill>
        <p:spPr>
          <a:xfrm>
            <a:off x="363125" y="327304"/>
            <a:ext cx="1905848" cy="334997"/>
          </a:xfrm>
          <a:prstGeom prst="rect">
            <a:avLst/>
          </a:prstGeom>
          <a:noFill/>
          <a:ln>
            <a:noFill/>
          </a:ln>
        </p:spPr>
      </p:pic>
      <p:pic>
        <p:nvPicPr>
          <p:cNvPr id="208" name="Google Shape;208;p29"/>
          <p:cNvPicPr preferRelativeResize="0"/>
          <p:nvPr/>
        </p:nvPicPr>
        <p:blipFill>
          <a:blip r:embed="rId6">
            <a:alphaModFix/>
          </a:blip>
          <a:stretch>
            <a:fillRect/>
          </a:stretch>
        </p:blipFill>
        <p:spPr>
          <a:xfrm>
            <a:off x="7160491" y="4671122"/>
            <a:ext cx="1685176" cy="278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363125" y="327304"/>
            <a:ext cx="1905848" cy="334997"/>
          </a:xfrm>
          <a:prstGeom prst="rect">
            <a:avLst/>
          </a:prstGeom>
          <a:noFill/>
          <a:ln>
            <a:noFill/>
          </a:ln>
        </p:spPr>
      </p:pic>
      <p:pic>
        <p:nvPicPr>
          <p:cNvPr id="96" name="Google Shape;96;p17"/>
          <p:cNvPicPr preferRelativeResize="0"/>
          <p:nvPr/>
        </p:nvPicPr>
        <p:blipFill>
          <a:blip r:embed="rId4">
            <a:alphaModFix/>
          </a:blip>
          <a:stretch>
            <a:fillRect/>
          </a:stretch>
        </p:blipFill>
        <p:spPr>
          <a:xfrm>
            <a:off x="363124" y="4694975"/>
            <a:ext cx="1541074" cy="255100"/>
          </a:xfrm>
          <a:prstGeom prst="rect">
            <a:avLst/>
          </a:prstGeom>
          <a:noFill/>
          <a:ln>
            <a:noFill/>
          </a:ln>
        </p:spPr>
      </p:pic>
      <p:sp>
        <p:nvSpPr>
          <p:cNvPr id="97" name="Google Shape;97;p17"/>
          <p:cNvSpPr txBox="1"/>
          <p:nvPr/>
        </p:nvSpPr>
        <p:spPr>
          <a:xfrm>
            <a:off x="680720" y="1229361"/>
            <a:ext cx="527304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solidFill>
                  <a:srgbClr val="434343"/>
                </a:solidFill>
                <a:latin typeface="Google Sans"/>
                <a:ea typeface="Google Sans"/>
                <a:cs typeface="Google Sans"/>
                <a:sym typeface="Google Sans"/>
              </a:rPr>
              <a:t>Introduction to Product-Led Growth (PLG) and why data is important in decision-making</a:t>
            </a:r>
            <a:endParaRPr sz="3200" b="1" dirty="0">
              <a:solidFill>
                <a:srgbClr val="434343"/>
              </a:solidFill>
              <a:latin typeface="Google Sans"/>
              <a:ea typeface="Google Sans"/>
              <a:cs typeface="Google Sans"/>
              <a:sym typeface="Google Sans"/>
            </a:endParaRPr>
          </a:p>
        </p:txBody>
      </p:sp>
      <p:sp>
        <p:nvSpPr>
          <p:cNvPr id="99" name="Google Shape;99;p17"/>
          <p:cNvSpPr txBox="1"/>
          <p:nvPr/>
        </p:nvSpPr>
        <p:spPr>
          <a:xfrm>
            <a:off x="514925" y="3184025"/>
            <a:ext cx="3798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rgbClr val="FFFFFF"/>
                </a:solidFill>
                <a:latin typeface="Google Sans"/>
                <a:ea typeface="Google Sans"/>
                <a:cs typeface="Google Sans"/>
                <a:sym typeface="Google Sans"/>
              </a:rPr>
              <a:t>bit.ly/wtmmembership</a:t>
            </a:r>
            <a:endParaRPr sz="2400">
              <a:solidFill>
                <a:srgbClr val="FFFFFF"/>
              </a:solidFill>
            </a:endParaRPr>
          </a:p>
        </p:txBody>
      </p:sp>
      <p:pic>
        <p:nvPicPr>
          <p:cNvPr id="101" name="Google Shape;101;p17"/>
          <p:cNvPicPr preferRelativeResize="0"/>
          <p:nvPr/>
        </p:nvPicPr>
        <p:blipFill>
          <a:blip r:embed="rId5">
            <a:alphaModFix/>
          </a:blip>
          <a:stretch>
            <a:fillRect/>
          </a:stretch>
        </p:blipFill>
        <p:spPr>
          <a:xfrm>
            <a:off x="6220450" y="-23530"/>
            <a:ext cx="2598400" cy="1456000"/>
          </a:xfrm>
          <a:prstGeom prst="rect">
            <a:avLst/>
          </a:prstGeom>
          <a:noFill/>
          <a:ln>
            <a:noFill/>
          </a:ln>
        </p:spPr>
      </p:pic>
      <p:pic>
        <p:nvPicPr>
          <p:cNvPr id="102" name="Google Shape;102;p17"/>
          <p:cNvPicPr preferRelativeResize="0"/>
          <p:nvPr/>
        </p:nvPicPr>
        <p:blipFill>
          <a:blip r:embed="rId6">
            <a:alphaModFix/>
          </a:blip>
          <a:stretch>
            <a:fillRect/>
          </a:stretch>
        </p:blipFill>
        <p:spPr>
          <a:xfrm>
            <a:off x="5805420" y="1785762"/>
            <a:ext cx="3618375" cy="3164313"/>
          </a:xfrm>
          <a:prstGeom prst="rect">
            <a:avLst/>
          </a:prstGeom>
          <a:noFill/>
          <a:ln>
            <a:noFill/>
          </a:ln>
        </p:spPr>
      </p:pic>
    </p:spTree>
    <p:extLst>
      <p:ext uri="{BB962C8B-B14F-4D97-AF65-F5344CB8AC3E}">
        <p14:creationId xmlns:p14="http://schemas.microsoft.com/office/powerpoint/2010/main" val="2596575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3"/>
        <p:cNvGrpSpPr/>
        <p:nvPr/>
      </p:nvGrpSpPr>
      <p:grpSpPr>
        <a:xfrm>
          <a:off x="0" y="0"/>
          <a:ext cx="0" cy="0"/>
          <a:chOff x="0" y="0"/>
          <a:chExt cx="0" cy="0"/>
        </a:xfrm>
      </p:grpSpPr>
      <p:sp>
        <p:nvSpPr>
          <p:cNvPr id="204" name="Google Shape;204;p29"/>
          <p:cNvSpPr txBox="1"/>
          <p:nvPr/>
        </p:nvSpPr>
        <p:spPr>
          <a:xfrm>
            <a:off x="525643" y="1062237"/>
            <a:ext cx="7441135" cy="280073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dirty="0">
                <a:solidFill>
                  <a:schemeClr val="dk1"/>
                </a:solidFill>
                <a:latin typeface="Google Sans"/>
                <a:ea typeface="Google Sans"/>
                <a:cs typeface="Google Sans"/>
                <a:sym typeface="Google Sans"/>
              </a:rPr>
              <a:t>Optimizing Onboarding Process: </a:t>
            </a:r>
          </a:p>
          <a:p>
            <a:pPr marL="0" lvl="0" indent="0" algn="just" rtl="0">
              <a:lnSpc>
                <a:spcPct val="150000"/>
              </a:lnSpc>
              <a:spcBef>
                <a:spcPts val="0"/>
              </a:spcBef>
              <a:spcAft>
                <a:spcPts val="0"/>
              </a:spcAft>
              <a:buNone/>
            </a:pPr>
            <a:r>
              <a:rPr lang="en-US" sz="2000" dirty="0">
                <a:solidFill>
                  <a:schemeClr val="dk1"/>
                </a:solidFill>
                <a:latin typeface="Google Sans"/>
                <a:ea typeface="Google Sans"/>
                <a:cs typeface="Google Sans"/>
                <a:sym typeface="Google Sans"/>
              </a:rPr>
              <a:t>By analyzing usage data and customer feedback data, businesses can identify pain points and areas for improvement in the onboarding process. This information can be used to optimize the onboarding process and make it more intuitive, reducing user churn and improving user engagement.</a:t>
            </a:r>
            <a:endParaRPr lang="en-US" sz="2000" dirty="0">
              <a:solidFill>
                <a:schemeClr val="dk1"/>
              </a:solidFill>
            </a:endParaRPr>
          </a:p>
        </p:txBody>
      </p:sp>
      <p:pic>
        <p:nvPicPr>
          <p:cNvPr id="205" name="Google Shape;205;p29"/>
          <p:cNvPicPr preferRelativeResize="0"/>
          <p:nvPr/>
        </p:nvPicPr>
        <p:blipFill>
          <a:blip r:embed="rId3">
            <a:alphaModFix/>
          </a:blip>
          <a:stretch>
            <a:fillRect/>
          </a:stretch>
        </p:blipFill>
        <p:spPr>
          <a:xfrm>
            <a:off x="7966778" y="129500"/>
            <a:ext cx="1016426" cy="730604"/>
          </a:xfrm>
          <a:prstGeom prst="rect">
            <a:avLst/>
          </a:prstGeom>
          <a:noFill/>
          <a:ln>
            <a:noFill/>
          </a:ln>
        </p:spPr>
      </p:pic>
      <p:pic>
        <p:nvPicPr>
          <p:cNvPr id="206" name="Google Shape;206;p29"/>
          <p:cNvPicPr preferRelativeResize="0"/>
          <p:nvPr/>
        </p:nvPicPr>
        <p:blipFill>
          <a:blip r:embed="rId4">
            <a:alphaModFix/>
          </a:blip>
          <a:stretch>
            <a:fillRect/>
          </a:stretch>
        </p:blipFill>
        <p:spPr>
          <a:xfrm>
            <a:off x="89916" y="4305819"/>
            <a:ext cx="1016125" cy="730605"/>
          </a:xfrm>
          <a:prstGeom prst="rect">
            <a:avLst/>
          </a:prstGeom>
          <a:noFill/>
          <a:ln>
            <a:noFill/>
          </a:ln>
        </p:spPr>
      </p:pic>
      <p:pic>
        <p:nvPicPr>
          <p:cNvPr id="207" name="Google Shape;207;p29"/>
          <p:cNvPicPr preferRelativeResize="0"/>
          <p:nvPr/>
        </p:nvPicPr>
        <p:blipFill>
          <a:blip r:embed="rId5">
            <a:alphaModFix/>
          </a:blip>
          <a:stretch>
            <a:fillRect/>
          </a:stretch>
        </p:blipFill>
        <p:spPr>
          <a:xfrm>
            <a:off x="363125" y="327304"/>
            <a:ext cx="1905848" cy="334997"/>
          </a:xfrm>
          <a:prstGeom prst="rect">
            <a:avLst/>
          </a:prstGeom>
          <a:noFill/>
          <a:ln>
            <a:noFill/>
          </a:ln>
        </p:spPr>
      </p:pic>
      <p:pic>
        <p:nvPicPr>
          <p:cNvPr id="208" name="Google Shape;208;p29"/>
          <p:cNvPicPr preferRelativeResize="0"/>
          <p:nvPr/>
        </p:nvPicPr>
        <p:blipFill>
          <a:blip r:embed="rId6">
            <a:alphaModFix/>
          </a:blip>
          <a:stretch>
            <a:fillRect/>
          </a:stretch>
        </p:blipFill>
        <p:spPr>
          <a:xfrm>
            <a:off x="7160491" y="4671122"/>
            <a:ext cx="1685176" cy="278950"/>
          </a:xfrm>
          <a:prstGeom prst="rect">
            <a:avLst/>
          </a:prstGeom>
          <a:noFill/>
          <a:ln>
            <a:noFill/>
          </a:ln>
        </p:spPr>
      </p:pic>
    </p:spTree>
    <p:extLst>
      <p:ext uri="{BB962C8B-B14F-4D97-AF65-F5344CB8AC3E}">
        <p14:creationId xmlns:p14="http://schemas.microsoft.com/office/powerpoint/2010/main" val="1980814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3"/>
        <p:cNvGrpSpPr/>
        <p:nvPr/>
      </p:nvGrpSpPr>
      <p:grpSpPr>
        <a:xfrm>
          <a:off x="0" y="0"/>
          <a:ext cx="0" cy="0"/>
          <a:chOff x="0" y="0"/>
          <a:chExt cx="0" cy="0"/>
        </a:xfrm>
      </p:grpSpPr>
      <p:sp>
        <p:nvSpPr>
          <p:cNvPr id="204" name="Google Shape;204;p29"/>
          <p:cNvSpPr txBox="1"/>
          <p:nvPr/>
        </p:nvSpPr>
        <p:spPr>
          <a:xfrm>
            <a:off x="525643" y="860104"/>
            <a:ext cx="7441135" cy="31085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lang="en-US" sz="2000" b="1" dirty="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US" sz="2000" b="1" dirty="0">
                <a:solidFill>
                  <a:schemeClr val="dk1"/>
                </a:solidFill>
                <a:latin typeface="Google Sans"/>
                <a:ea typeface="Google Sans"/>
                <a:cs typeface="Google Sans"/>
                <a:sym typeface="Google Sans"/>
              </a:rPr>
              <a:t> Improving User Engagement: </a:t>
            </a:r>
          </a:p>
          <a:p>
            <a:pPr marL="0" lvl="0" indent="0" algn="just" rtl="0">
              <a:lnSpc>
                <a:spcPct val="150000"/>
              </a:lnSpc>
              <a:spcBef>
                <a:spcPts val="0"/>
              </a:spcBef>
              <a:spcAft>
                <a:spcPts val="0"/>
              </a:spcAft>
              <a:buNone/>
            </a:pPr>
            <a:r>
              <a:rPr lang="en-US" sz="2000" dirty="0">
                <a:solidFill>
                  <a:schemeClr val="dk1"/>
                </a:solidFill>
                <a:latin typeface="Google Sans"/>
                <a:ea typeface="Google Sans"/>
                <a:cs typeface="Google Sans"/>
                <a:sym typeface="Google Sans"/>
              </a:rPr>
              <a:t>By analyzing usage data and behavioral data, businesses can identify patterns in user engagement and identify users who are at risk of churning. This information can be used to send targeted messages and incentives to improve user engagement and retention.</a:t>
            </a:r>
            <a:endParaRPr lang="en-US" sz="2000" dirty="0">
              <a:solidFill>
                <a:schemeClr val="dk1"/>
              </a:solidFill>
            </a:endParaRPr>
          </a:p>
        </p:txBody>
      </p:sp>
      <p:pic>
        <p:nvPicPr>
          <p:cNvPr id="205" name="Google Shape;205;p29"/>
          <p:cNvPicPr preferRelativeResize="0"/>
          <p:nvPr/>
        </p:nvPicPr>
        <p:blipFill>
          <a:blip r:embed="rId3">
            <a:alphaModFix/>
          </a:blip>
          <a:stretch>
            <a:fillRect/>
          </a:stretch>
        </p:blipFill>
        <p:spPr>
          <a:xfrm>
            <a:off x="7966778" y="129500"/>
            <a:ext cx="1016426" cy="730604"/>
          </a:xfrm>
          <a:prstGeom prst="rect">
            <a:avLst/>
          </a:prstGeom>
          <a:noFill/>
          <a:ln>
            <a:noFill/>
          </a:ln>
        </p:spPr>
      </p:pic>
      <p:pic>
        <p:nvPicPr>
          <p:cNvPr id="206" name="Google Shape;206;p29"/>
          <p:cNvPicPr preferRelativeResize="0"/>
          <p:nvPr/>
        </p:nvPicPr>
        <p:blipFill>
          <a:blip r:embed="rId4">
            <a:alphaModFix/>
          </a:blip>
          <a:stretch>
            <a:fillRect/>
          </a:stretch>
        </p:blipFill>
        <p:spPr>
          <a:xfrm>
            <a:off x="89916" y="4305819"/>
            <a:ext cx="1016125" cy="730605"/>
          </a:xfrm>
          <a:prstGeom prst="rect">
            <a:avLst/>
          </a:prstGeom>
          <a:noFill/>
          <a:ln>
            <a:noFill/>
          </a:ln>
        </p:spPr>
      </p:pic>
      <p:pic>
        <p:nvPicPr>
          <p:cNvPr id="207" name="Google Shape;207;p29"/>
          <p:cNvPicPr preferRelativeResize="0"/>
          <p:nvPr/>
        </p:nvPicPr>
        <p:blipFill>
          <a:blip r:embed="rId5">
            <a:alphaModFix/>
          </a:blip>
          <a:stretch>
            <a:fillRect/>
          </a:stretch>
        </p:blipFill>
        <p:spPr>
          <a:xfrm>
            <a:off x="363125" y="327304"/>
            <a:ext cx="1905848" cy="334997"/>
          </a:xfrm>
          <a:prstGeom prst="rect">
            <a:avLst/>
          </a:prstGeom>
          <a:noFill/>
          <a:ln>
            <a:noFill/>
          </a:ln>
        </p:spPr>
      </p:pic>
      <p:pic>
        <p:nvPicPr>
          <p:cNvPr id="208" name="Google Shape;208;p29"/>
          <p:cNvPicPr preferRelativeResize="0"/>
          <p:nvPr/>
        </p:nvPicPr>
        <p:blipFill>
          <a:blip r:embed="rId6">
            <a:alphaModFix/>
          </a:blip>
          <a:stretch>
            <a:fillRect/>
          </a:stretch>
        </p:blipFill>
        <p:spPr>
          <a:xfrm>
            <a:off x="7160491" y="4671122"/>
            <a:ext cx="1685176" cy="278950"/>
          </a:xfrm>
          <a:prstGeom prst="rect">
            <a:avLst/>
          </a:prstGeom>
          <a:noFill/>
          <a:ln>
            <a:noFill/>
          </a:ln>
        </p:spPr>
      </p:pic>
    </p:spTree>
    <p:extLst>
      <p:ext uri="{BB962C8B-B14F-4D97-AF65-F5344CB8AC3E}">
        <p14:creationId xmlns:p14="http://schemas.microsoft.com/office/powerpoint/2010/main" val="2809106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
        <p:cNvGrpSpPr/>
        <p:nvPr/>
      </p:nvGrpSpPr>
      <p:grpSpPr>
        <a:xfrm>
          <a:off x="0" y="0"/>
          <a:ext cx="0" cy="0"/>
          <a:chOff x="0" y="0"/>
          <a:chExt cx="0" cy="0"/>
        </a:xfrm>
      </p:grpSpPr>
      <p:pic>
        <p:nvPicPr>
          <p:cNvPr id="231" name="Google Shape;231;p32"/>
          <p:cNvPicPr preferRelativeResize="0"/>
          <p:nvPr/>
        </p:nvPicPr>
        <p:blipFill>
          <a:blip r:embed="rId3">
            <a:alphaModFix/>
          </a:blip>
          <a:stretch>
            <a:fillRect/>
          </a:stretch>
        </p:blipFill>
        <p:spPr>
          <a:xfrm>
            <a:off x="363125" y="327304"/>
            <a:ext cx="1905848" cy="334997"/>
          </a:xfrm>
          <a:prstGeom prst="rect">
            <a:avLst/>
          </a:prstGeom>
          <a:noFill/>
          <a:ln>
            <a:noFill/>
          </a:ln>
        </p:spPr>
      </p:pic>
      <p:pic>
        <p:nvPicPr>
          <p:cNvPr id="232" name="Google Shape;232;p32"/>
          <p:cNvPicPr preferRelativeResize="0"/>
          <p:nvPr/>
        </p:nvPicPr>
        <p:blipFill>
          <a:blip r:embed="rId4">
            <a:alphaModFix/>
          </a:blip>
          <a:stretch>
            <a:fillRect/>
          </a:stretch>
        </p:blipFill>
        <p:spPr>
          <a:xfrm>
            <a:off x="363124" y="4694975"/>
            <a:ext cx="1541074" cy="255100"/>
          </a:xfrm>
          <a:prstGeom prst="rect">
            <a:avLst/>
          </a:prstGeom>
          <a:noFill/>
          <a:ln>
            <a:noFill/>
          </a:ln>
        </p:spPr>
      </p:pic>
      <p:pic>
        <p:nvPicPr>
          <p:cNvPr id="233" name="Google Shape;233;p32"/>
          <p:cNvPicPr preferRelativeResize="0"/>
          <p:nvPr/>
        </p:nvPicPr>
        <p:blipFill rotWithShape="1">
          <a:blip r:embed="rId5">
            <a:alphaModFix/>
          </a:blip>
          <a:srcRect l="-4734" r="16238"/>
          <a:stretch/>
        </p:blipFill>
        <p:spPr>
          <a:xfrm>
            <a:off x="6340570" y="0"/>
            <a:ext cx="2803430" cy="2798224"/>
          </a:xfrm>
          <a:prstGeom prst="rect">
            <a:avLst/>
          </a:prstGeom>
          <a:noFill/>
          <a:ln>
            <a:noFill/>
          </a:ln>
        </p:spPr>
      </p:pic>
      <p:sp>
        <p:nvSpPr>
          <p:cNvPr id="235" name="Google Shape;235;p32"/>
          <p:cNvSpPr txBox="1"/>
          <p:nvPr/>
        </p:nvSpPr>
        <p:spPr>
          <a:xfrm>
            <a:off x="284325" y="1146094"/>
            <a:ext cx="6465609" cy="2446793"/>
          </a:xfrm>
          <a:prstGeom prst="rect">
            <a:avLst/>
          </a:prstGeom>
          <a:noFill/>
          <a:ln>
            <a:noFill/>
          </a:ln>
        </p:spPr>
        <p:txBody>
          <a:bodyPr spcFirstLastPara="1" wrap="square" lIns="91425" tIns="91425" rIns="91425" bIns="91425" anchor="t" anchorCtr="0">
            <a:spAutoFit/>
          </a:bodyPr>
          <a:lstStyle/>
          <a:p>
            <a:pPr marL="114300" lvl="0" algn="l" rtl="0">
              <a:lnSpc>
                <a:spcPct val="150000"/>
              </a:lnSpc>
              <a:spcBef>
                <a:spcPts val="0"/>
              </a:spcBef>
              <a:spcAft>
                <a:spcPts val="0"/>
              </a:spcAft>
              <a:buClr>
                <a:srgbClr val="4883F3"/>
              </a:buClr>
              <a:buSzPts val="1800"/>
            </a:pPr>
            <a:r>
              <a:rPr lang="en-US" sz="1800" b="1" dirty="0">
                <a:solidFill>
                  <a:srgbClr val="424242"/>
                </a:solidFill>
                <a:latin typeface="Google Sans"/>
                <a:ea typeface="Google Sans"/>
                <a:cs typeface="Google Sans"/>
                <a:sym typeface="Google Sans"/>
              </a:rPr>
              <a:t>          Personalizing the User Experience: </a:t>
            </a:r>
          </a:p>
          <a:p>
            <a:pPr marL="114300" lvl="0" rtl="0">
              <a:spcBef>
                <a:spcPts val="0"/>
              </a:spcBef>
              <a:spcAft>
                <a:spcPts val="0"/>
              </a:spcAft>
              <a:buClr>
                <a:srgbClr val="4883F3"/>
              </a:buClr>
              <a:buSzPts val="1800"/>
            </a:pPr>
            <a:r>
              <a:rPr lang="en-US" sz="2000" dirty="0">
                <a:solidFill>
                  <a:srgbClr val="424242"/>
                </a:solidFill>
                <a:latin typeface="Google Sans"/>
                <a:ea typeface="Google Sans"/>
                <a:cs typeface="Google Sans"/>
                <a:sym typeface="Google Sans"/>
              </a:rPr>
              <a:t>By analyzing demographic data and psychographic data, businesses can create personalized user experiences that cater to the unique needs and preferences of each user. This can include personalized product recommendations, customized messaging, and targeted marketing campaigns.</a:t>
            </a:r>
          </a:p>
        </p:txBody>
      </p:sp>
    </p:spTree>
    <p:extLst>
      <p:ext uri="{BB962C8B-B14F-4D97-AF65-F5344CB8AC3E}">
        <p14:creationId xmlns:p14="http://schemas.microsoft.com/office/powerpoint/2010/main" val="2120998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
        <p:cNvGrpSpPr/>
        <p:nvPr/>
      </p:nvGrpSpPr>
      <p:grpSpPr>
        <a:xfrm>
          <a:off x="0" y="0"/>
          <a:ext cx="0" cy="0"/>
          <a:chOff x="0" y="0"/>
          <a:chExt cx="0" cy="0"/>
        </a:xfrm>
      </p:grpSpPr>
      <p:pic>
        <p:nvPicPr>
          <p:cNvPr id="231" name="Google Shape;231;p32"/>
          <p:cNvPicPr preferRelativeResize="0"/>
          <p:nvPr/>
        </p:nvPicPr>
        <p:blipFill>
          <a:blip r:embed="rId3">
            <a:alphaModFix/>
          </a:blip>
          <a:stretch>
            <a:fillRect/>
          </a:stretch>
        </p:blipFill>
        <p:spPr>
          <a:xfrm>
            <a:off x="363125" y="327304"/>
            <a:ext cx="1905848" cy="334997"/>
          </a:xfrm>
          <a:prstGeom prst="rect">
            <a:avLst/>
          </a:prstGeom>
          <a:noFill/>
          <a:ln>
            <a:noFill/>
          </a:ln>
        </p:spPr>
      </p:pic>
      <p:pic>
        <p:nvPicPr>
          <p:cNvPr id="232" name="Google Shape;232;p32"/>
          <p:cNvPicPr preferRelativeResize="0"/>
          <p:nvPr/>
        </p:nvPicPr>
        <p:blipFill>
          <a:blip r:embed="rId4">
            <a:alphaModFix/>
          </a:blip>
          <a:stretch>
            <a:fillRect/>
          </a:stretch>
        </p:blipFill>
        <p:spPr>
          <a:xfrm>
            <a:off x="363124" y="4694975"/>
            <a:ext cx="1541074" cy="255100"/>
          </a:xfrm>
          <a:prstGeom prst="rect">
            <a:avLst/>
          </a:prstGeom>
          <a:noFill/>
          <a:ln>
            <a:noFill/>
          </a:ln>
        </p:spPr>
      </p:pic>
      <p:pic>
        <p:nvPicPr>
          <p:cNvPr id="233" name="Google Shape;233;p32"/>
          <p:cNvPicPr preferRelativeResize="0"/>
          <p:nvPr/>
        </p:nvPicPr>
        <p:blipFill rotWithShape="1">
          <a:blip r:embed="rId5">
            <a:alphaModFix/>
          </a:blip>
          <a:srcRect l="-4734" r="16238"/>
          <a:stretch/>
        </p:blipFill>
        <p:spPr>
          <a:xfrm>
            <a:off x="4451025" y="510700"/>
            <a:ext cx="4692977" cy="4461252"/>
          </a:xfrm>
          <a:prstGeom prst="rect">
            <a:avLst/>
          </a:prstGeom>
          <a:noFill/>
          <a:ln>
            <a:noFill/>
          </a:ln>
        </p:spPr>
      </p:pic>
      <p:sp>
        <p:nvSpPr>
          <p:cNvPr id="234" name="Google Shape;234;p32"/>
          <p:cNvSpPr txBox="1"/>
          <p:nvPr/>
        </p:nvSpPr>
        <p:spPr>
          <a:xfrm>
            <a:off x="580398" y="1053926"/>
            <a:ext cx="4177767" cy="69274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400" dirty="0">
                <a:solidFill>
                  <a:srgbClr val="4883F3"/>
                </a:solidFill>
                <a:latin typeface="Google Sans"/>
                <a:ea typeface="Google Sans"/>
                <a:cs typeface="Google Sans"/>
                <a:sym typeface="Google Sans"/>
              </a:rPr>
              <a:t>Common pitfalls in using data in decision-making</a:t>
            </a:r>
            <a:endParaRPr sz="2400" dirty="0">
              <a:solidFill>
                <a:srgbClr val="4883F3"/>
              </a:solidFill>
              <a:latin typeface="Google Sans"/>
              <a:ea typeface="Google Sans"/>
              <a:cs typeface="Google Sans"/>
              <a:sym typeface="Google Sans"/>
            </a:endParaRPr>
          </a:p>
        </p:txBody>
      </p:sp>
      <p:sp>
        <p:nvSpPr>
          <p:cNvPr id="235" name="Google Shape;235;p32"/>
          <p:cNvSpPr txBox="1"/>
          <p:nvPr/>
        </p:nvSpPr>
        <p:spPr>
          <a:xfrm>
            <a:off x="865924" y="1881875"/>
            <a:ext cx="4045553" cy="2262127"/>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rgbClr val="4883F3"/>
              </a:buClr>
              <a:buSzPts val="1800"/>
              <a:buFont typeface="Google Sans"/>
              <a:buAutoNum type="arabicPeriod"/>
            </a:pPr>
            <a:r>
              <a:rPr lang="en-US" sz="1800" dirty="0">
                <a:solidFill>
                  <a:srgbClr val="424242"/>
                </a:solidFill>
                <a:latin typeface="Google Sans"/>
                <a:ea typeface="Google Sans"/>
                <a:cs typeface="Google Sans"/>
                <a:sym typeface="Google Sans"/>
              </a:rPr>
              <a:t>Overreliance on Data</a:t>
            </a:r>
          </a:p>
          <a:p>
            <a:pPr marL="457200" lvl="0" indent="-342900" algn="l" rtl="0">
              <a:lnSpc>
                <a:spcPct val="150000"/>
              </a:lnSpc>
              <a:spcBef>
                <a:spcPts val="0"/>
              </a:spcBef>
              <a:spcAft>
                <a:spcPts val="0"/>
              </a:spcAft>
              <a:buClr>
                <a:srgbClr val="4883F3"/>
              </a:buClr>
              <a:buSzPts val="1800"/>
              <a:buFont typeface="Google Sans"/>
              <a:buAutoNum type="arabicPeriod"/>
            </a:pPr>
            <a:r>
              <a:rPr lang="en-US" sz="1800" dirty="0">
                <a:solidFill>
                  <a:srgbClr val="424242"/>
                </a:solidFill>
                <a:latin typeface="Google Sans"/>
                <a:ea typeface="Google Sans"/>
                <a:cs typeface="Google Sans"/>
                <a:sym typeface="Google Sans"/>
              </a:rPr>
              <a:t>Confirmation Bias</a:t>
            </a:r>
          </a:p>
          <a:p>
            <a:pPr marL="457200" lvl="0" indent="-342900" algn="l" rtl="0">
              <a:lnSpc>
                <a:spcPct val="150000"/>
              </a:lnSpc>
              <a:spcBef>
                <a:spcPts val="0"/>
              </a:spcBef>
              <a:spcAft>
                <a:spcPts val="0"/>
              </a:spcAft>
              <a:buClr>
                <a:srgbClr val="4883F3"/>
              </a:buClr>
              <a:buSzPts val="1800"/>
              <a:buFont typeface="Google Sans"/>
              <a:buAutoNum type="arabicPeriod"/>
            </a:pPr>
            <a:r>
              <a:rPr lang="en-US" sz="1800" dirty="0">
                <a:solidFill>
                  <a:srgbClr val="424242"/>
                </a:solidFill>
                <a:latin typeface="Google Sans"/>
                <a:ea typeface="Google Sans"/>
                <a:cs typeface="Google Sans"/>
                <a:sym typeface="Google Sans"/>
              </a:rPr>
              <a:t>Incomplete or Inaccurate Data</a:t>
            </a:r>
          </a:p>
          <a:p>
            <a:pPr marL="457200" lvl="0" indent="-342900" algn="l" rtl="0">
              <a:lnSpc>
                <a:spcPct val="150000"/>
              </a:lnSpc>
              <a:spcBef>
                <a:spcPts val="0"/>
              </a:spcBef>
              <a:spcAft>
                <a:spcPts val="0"/>
              </a:spcAft>
              <a:buClr>
                <a:srgbClr val="4883F3"/>
              </a:buClr>
              <a:buSzPts val="1800"/>
              <a:buFont typeface="Google Sans"/>
              <a:buAutoNum type="arabicPeriod"/>
            </a:pPr>
            <a:r>
              <a:rPr lang="en-US" sz="1800" dirty="0">
                <a:solidFill>
                  <a:srgbClr val="424242"/>
                </a:solidFill>
                <a:latin typeface="Google Sans"/>
                <a:ea typeface="Google Sans"/>
                <a:cs typeface="Google Sans"/>
                <a:sym typeface="Google Sans"/>
              </a:rPr>
              <a:t>Lack of Context</a:t>
            </a:r>
          </a:p>
          <a:p>
            <a:pPr marL="457200" lvl="0" indent="-342900" algn="l" rtl="0">
              <a:lnSpc>
                <a:spcPct val="150000"/>
              </a:lnSpc>
              <a:spcBef>
                <a:spcPts val="0"/>
              </a:spcBef>
              <a:spcAft>
                <a:spcPts val="0"/>
              </a:spcAft>
              <a:buClr>
                <a:srgbClr val="4883F3"/>
              </a:buClr>
              <a:buSzPts val="1800"/>
              <a:buFont typeface="Google Sans"/>
              <a:buAutoNum type="arabicPeriod"/>
            </a:pPr>
            <a:r>
              <a:rPr lang="en-US" sz="1800" dirty="0">
                <a:solidFill>
                  <a:srgbClr val="424242"/>
                </a:solidFill>
                <a:latin typeface="Google Sans"/>
                <a:ea typeface="Google Sans"/>
                <a:cs typeface="Google Sans"/>
                <a:sym typeface="Google Sans"/>
              </a:rPr>
              <a:t>Failure to Act on Data</a:t>
            </a:r>
          </a:p>
        </p:txBody>
      </p:sp>
    </p:spTree>
    <p:extLst>
      <p:ext uri="{BB962C8B-B14F-4D97-AF65-F5344CB8AC3E}">
        <p14:creationId xmlns:p14="http://schemas.microsoft.com/office/powerpoint/2010/main" val="3538745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
        <p:cNvGrpSpPr/>
        <p:nvPr/>
      </p:nvGrpSpPr>
      <p:grpSpPr>
        <a:xfrm>
          <a:off x="0" y="0"/>
          <a:ext cx="0" cy="0"/>
          <a:chOff x="0" y="0"/>
          <a:chExt cx="0" cy="0"/>
        </a:xfrm>
      </p:grpSpPr>
      <p:pic>
        <p:nvPicPr>
          <p:cNvPr id="231" name="Google Shape;231;p32"/>
          <p:cNvPicPr preferRelativeResize="0"/>
          <p:nvPr/>
        </p:nvPicPr>
        <p:blipFill>
          <a:blip r:embed="rId3">
            <a:alphaModFix/>
          </a:blip>
          <a:stretch>
            <a:fillRect/>
          </a:stretch>
        </p:blipFill>
        <p:spPr>
          <a:xfrm>
            <a:off x="363125" y="327304"/>
            <a:ext cx="1905848" cy="334997"/>
          </a:xfrm>
          <a:prstGeom prst="rect">
            <a:avLst/>
          </a:prstGeom>
          <a:noFill/>
          <a:ln>
            <a:noFill/>
          </a:ln>
        </p:spPr>
      </p:pic>
      <p:pic>
        <p:nvPicPr>
          <p:cNvPr id="232" name="Google Shape;232;p32"/>
          <p:cNvPicPr preferRelativeResize="0"/>
          <p:nvPr/>
        </p:nvPicPr>
        <p:blipFill>
          <a:blip r:embed="rId4">
            <a:alphaModFix/>
          </a:blip>
          <a:stretch>
            <a:fillRect/>
          </a:stretch>
        </p:blipFill>
        <p:spPr>
          <a:xfrm>
            <a:off x="363124" y="4694975"/>
            <a:ext cx="1541074" cy="255100"/>
          </a:xfrm>
          <a:prstGeom prst="rect">
            <a:avLst/>
          </a:prstGeom>
          <a:noFill/>
          <a:ln>
            <a:noFill/>
          </a:ln>
        </p:spPr>
      </p:pic>
      <p:pic>
        <p:nvPicPr>
          <p:cNvPr id="233" name="Google Shape;233;p32"/>
          <p:cNvPicPr preferRelativeResize="0"/>
          <p:nvPr/>
        </p:nvPicPr>
        <p:blipFill rotWithShape="1">
          <a:blip r:embed="rId5">
            <a:alphaModFix/>
          </a:blip>
          <a:srcRect l="-4734" r="16238"/>
          <a:stretch/>
        </p:blipFill>
        <p:spPr>
          <a:xfrm>
            <a:off x="5371416" y="0"/>
            <a:ext cx="2140901" cy="1704766"/>
          </a:xfrm>
          <a:prstGeom prst="rect">
            <a:avLst/>
          </a:prstGeom>
          <a:noFill/>
          <a:ln>
            <a:noFill/>
          </a:ln>
        </p:spPr>
      </p:pic>
      <p:sp>
        <p:nvSpPr>
          <p:cNvPr id="234" name="Google Shape;234;p32"/>
          <p:cNvSpPr txBox="1"/>
          <p:nvPr/>
        </p:nvSpPr>
        <p:spPr>
          <a:xfrm>
            <a:off x="502812" y="721417"/>
            <a:ext cx="5374817" cy="66914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000" dirty="0">
                <a:solidFill>
                  <a:srgbClr val="4883F3"/>
                </a:solidFill>
                <a:latin typeface="Google Sans"/>
                <a:ea typeface="Google Sans"/>
                <a:cs typeface="Google Sans"/>
                <a:sym typeface="Google Sans"/>
              </a:rPr>
              <a:t>Types of Tools used in PLG</a:t>
            </a:r>
          </a:p>
        </p:txBody>
      </p:sp>
      <p:sp>
        <p:nvSpPr>
          <p:cNvPr id="235" name="Google Shape;235;p32"/>
          <p:cNvSpPr txBox="1"/>
          <p:nvPr/>
        </p:nvSpPr>
        <p:spPr>
          <a:xfrm>
            <a:off x="455052" y="1550631"/>
            <a:ext cx="8037156" cy="2769959"/>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rgbClr val="4883F3"/>
              </a:buClr>
              <a:buSzPts val="1800"/>
              <a:buFont typeface="Google Sans"/>
              <a:buAutoNum type="arabicPeriod"/>
            </a:pPr>
            <a:r>
              <a:rPr lang="en-US" sz="1600" dirty="0">
                <a:solidFill>
                  <a:srgbClr val="424242"/>
                </a:solidFill>
                <a:latin typeface="Google Sans"/>
                <a:ea typeface="Google Sans"/>
                <a:cs typeface="Google Sans"/>
                <a:sym typeface="Google Sans"/>
              </a:rPr>
              <a:t>Business Intelligence (BI) Tools e.g. Tableau, Power BI, and Google Data Studio.</a:t>
            </a:r>
          </a:p>
          <a:p>
            <a:pPr marL="457200" lvl="0" indent="-342900" algn="l" rtl="0">
              <a:lnSpc>
                <a:spcPct val="150000"/>
              </a:lnSpc>
              <a:spcBef>
                <a:spcPts val="0"/>
              </a:spcBef>
              <a:spcAft>
                <a:spcPts val="0"/>
              </a:spcAft>
              <a:buClr>
                <a:srgbClr val="4883F3"/>
              </a:buClr>
              <a:buSzPts val="1800"/>
              <a:buFont typeface="Google Sans"/>
              <a:buAutoNum type="arabicPeriod"/>
            </a:pPr>
            <a:r>
              <a:rPr lang="en-US" sz="1600" dirty="0">
                <a:solidFill>
                  <a:srgbClr val="424242"/>
                </a:solidFill>
                <a:latin typeface="Google Sans"/>
                <a:ea typeface="Google Sans"/>
                <a:cs typeface="Google Sans"/>
                <a:sym typeface="Google Sans"/>
              </a:rPr>
              <a:t>Customer Relationship Management (CRM) Software e.g. Salesforce, HubSpot, and </a:t>
            </a:r>
            <a:r>
              <a:rPr lang="en-US" sz="1600" dirty="0" err="1">
                <a:solidFill>
                  <a:srgbClr val="424242"/>
                </a:solidFill>
                <a:latin typeface="Google Sans"/>
                <a:ea typeface="Google Sans"/>
                <a:cs typeface="Google Sans"/>
                <a:sym typeface="Google Sans"/>
              </a:rPr>
              <a:t>Zoho</a:t>
            </a:r>
            <a:r>
              <a:rPr lang="en-US" sz="1600" dirty="0">
                <a:solidFill>
                  <a:srgbClr val="424242"/>
                </a:solidFill>
                <a:latin typeface="Google Sans"/>
                <a:ea typeface="Google Sans"/>
                <a:cs typeface="Google Sans"/>
                <a:sym typeface="Google Sans"/>
              </a:rPr>
              <a:t> CRM</a:t>
            </a:r>
          </a:p>
          <a:p>
            <a:pPr marL="457200" lvl="0" indent="-342900" algn="l" rtl="0">
              <a:lnSpc>
                <a:spcPct val="150000"/>
              </a:lnSpc>
              <a:spcBef>
                <a:spcPts val="0"/>
              </a:spcBef>
              <a:spcAft>
                <a:spcPts val="0"/>
              </a:spcAft>
              <a:buClr>
                <a:srgbClr val="4883F3"/>
              </a:buClr>
              <a:buSzPts val="1800"/>
              <a:buFont typeface="Google Sans"/>
              <a:buAutoNum type="arabicPeriod"/>
            </a:pPr>
            <a:r>
              <a:rPr lang="en-US" sz="1600" dirty="0">
                <a:solidFill>
                  <a:srgbClr val="424242"/>
                </a:solidFill>
                <a:latin typeface="Google Sans"/>
                <a:ea typeface="Google Sans"/>
                <a:cs typeface="Google Sans"/>
                <a:sym typeface="Google Sans"/>
              </a:rPr>
              <a:t>Web Analytics Tools e.g. Google Analytics, </a:t>
            </a:r>
            <a:r>
              <a:rPr lang="en-US" sz="1600" dirty="0" err="1">
                <a:solidFill>
                  <a:srgbClr val="424242"/>
                </a:solidFill>
                <a:latin typeface="Google Sans"/>
                <a:ea typeface="Google Sans"/>
                <a:cs typeface="Google Sans"/>
                <a:sym typeface="Google Sans"/>
              </a:rPr>
              <a:t>Mixpanel</a:t>
            </a:r>
            <a:r>
              <a:rPr lang="en-US" sz="1600" dirty="0">
                <a:solidFill>
                  <a:srgbClr val="424242"/>
                </a:solidFill>
                <a:latin typeface="Google Sans"/>
                <a:ea typeface="Google Sans"/>
                <a:cs typeface="Google Sans"/>
                <a:sym typeface="Google Sans"/>
              </a:rPr>
              <a:t>, and Heap</a:t>
            </a:r>
          </a:p>
          <a:p>
            <a:pPr marL="457200" lvl="0" indent="-342900" algn="l" rtl="0">
              <a:lnSpc>
                <a:spcPct val="150000"/>
              </a:lnSpc>
              <a:spcBef>
                <a:spcPts val="0"/>
              </a:spcBef>
              <a:spcAft>
                <a:spcPts val="0"/>
              </a:spcAft>
              <a:buClr>
                <a:srgbClr val="4883F3"/>
              </a:buClr>
              <a:buSzPts val="1800"/>
              <a:buFont typeface="Google Sans"/>
              <a:buAutoNum type="arabicPeriod"/>
            </a:pPr>
            <a:r>
              <a:rPr lang="en-US" sz="1600" dirty="0">
                <a:solidFill>
                  <a:srgbClr val="424242"/>
                </a:solidFill>
                <a:latin typeface="Google Sans"/>
                <a:ea typeface="Google Sans"/>
                <a:cs typeface="Google Sans"/>
                <a:sym typeface="Google Sans"/>
              </a:rPr>
              <a:t>A/B Testing Tools e.g. Optimizely, VWO, and Google Optimize</a:t>
            </a:r>
          </a:p>
          <a:p>
            <a:pPr marL="457200" lvl="0" indent="-342900" algn="l" rtl="0">
              <a:lnSpc>
                <a:spcPct val="150000"/>
              </a:lnSpc>
              <a:spcBef>
                <a:spcPts val="0"/>
              </a:spcBef>
              <a:spcAft>
                <a:spcPts val="0"/>
              </a:spcAft>
              <a:buClr>
                <a:srgbClr val="4883F3"/>
              </a:buClr>
              <a:buSzPts val="1800"/>
              <a:buFont typeface="Google Sans"/>
              <a:buAutoNum type="arabicPeriod"/>
            </a:pPr>
            <a:r>
              <a:rPr lang="en-US" sz="1600" dirty="0">
                <a:solidFill>
                  <a:srgbClr val="424242"/>
                </a:solidFill>
                <a:latin typeface="Google Sans"/>
                <a:ea typeface="Google Sans"/>
                <a:cs typeface="Google Sans"/>
                <a:sym typeface="Google Sans"/>
              </a:rPr>
              <a:t>Heat Mapping Tools e.g. Hotjar, Crazy Egg, and </a:t>
            </a:r>
            <a:r>
              <a:rPr lang="en-US" sz="1600" dirty="0" err="1">
                <a:solidFill>
                  <a:srgbClr val="424242"/>
                </a:solidFill>
                <a:latin typeface="Google Sans"/>
                <a:ea typeface="Google Sans"/>
                <a:cs typeface="Google Sans"/>
                <a:sym typeface="Google Sans"/>
              </a:rPr>
              <a:t>Clicktale</a:t>
            </a:r>
            <a:endParaRPr lang="en-US" sz="1600" dirty="0">
              <a:solidFill>
                <a:srgbClr val="424242"/>
              </a:solidFill>
              <a:latin typeface="Google Sans"/>
              <a:ea typeface="Google Sans"/>
              <a:cs typeface="Google Sans"/>
              <a:sym typeface="Google Sans"/>
            </a:endParaRPr>
          </a:p>
          <a:p>
            <a:pPr marL="457200" lvl="0" indent="-342900" algn="l" rtl="0">
              <a:lnSpc>
                <a:spcPct val="150000"/>
              </a:lnSpc>
              <a:spcBef>
                <a:spcPts val="0"/>
              </a:spcBef>
              <a:spcAft>
                <a:spcPts val="0"/>
              </a:spcAft>
              <a:buClr>
                <a:srgbClr val="4883F3"/>
              </a:buClr>
              <a:buSzPts val="1800"/>
              <a:buFont typeface="Google Sans"/>
              <a:buAutoNum type="arabicPeriod"/>
            </a:pPr>
            <a:r>
              <a:rPr lang="en-US" sz="1600" dirty="0">
                <a:solidFill>
                  <a:srgbClr val="424242"/>
                </a:solidFill>
                <a:latin typeface="Google Sans"/>
                <a:ea typeface="Google Sans"/>
                <a:cs typeface="Google Sans"/>
                <a:sym typeface="Google Sans"/>
              </a:rPr>
              <a:t>Collaboration tools</a:t>
            </a:r>
          </a:p>
        </p:txBody>
      </p:sp>
    </p:spTree>
    <p:extLst>
      <p:ext uri="{BB962C8B-B14F-4D97-AF65-F5344CB8AC3E}">
        <p14:creationId xmlns:p14="http://schemas.microsoft.com/office/powerpoint/2010/main" val="1016772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
        <p:cNvGrpSpPr/>
        <p:nvPr/>
      </p:nvGrpSpPr>
      <p:grpSpPr>
        <a:xfrm>
          <a:off x="0" y="0"/>
          <a:ext cx="0" cy="0"/>
          <a:chOff x="0" y="0"/>
          <a:chExt cx="0" cy="0"/>
        </a:xfrm>
      </p:grpSpPr>
      <p:pic>
        <p:nvPicPr>
          <p:cNvPr id="231" name="Google Shape;231;p32"/>
          <p:cNvPicPr preferRelativeResize="0"/>
          <p:nvPr/>
        </p:nvPicPr>
        <p:blipFill>
          <a:blip r:embed="rId3">
            <a:alphaModFix/>
          </a:blip>
          <a:stretch>
            <a:fillRect/>
          </a:stretch>
        </p:blipFill>
        <p:spPr>
          <a:xfrm>
            <a:off x="363125" y="327304"/>
            <a:ext cx="1905848" cy="334997"/>
          </a:xfrm>
          <a:prstGeom prst="rect">
            <a:avLst/>
          </a:prstGeom>
          <a:noFill/>
          <a:ln>
            <a:noFill/>
          </a:ln>
        </p:spPr>
      </p:pic>
      <p:pic>
        <p:nvPicPr>
          <p:cNvPr id="232" name="Google Shape;232;p32"/>
          <p:cNvPicPr preferRelativeResize="0"/>
          <p:nvPr/>
        </p:nvPicPr>
        <p:blipFill>
          <a:blip r:embed="rId4">
            <a:alphaModFix/>
          </a:blip>
          <a:stretch>
            <a:fillRect/>
          </a:stretch>
        </p:blipFill>
        <p:spPr>
          <a:xfrm>
            <a:off x="363124" y="4694975"/>
            <a:ext cx="1541074" cy="255100"/>
          </a:xfrm>
          <a:prstGeom prst="rect">
            <a:avLst/>
          </a:prstGeom>
          <a:noFill/>
          <a:ln>
            <a:noFill/>
          </a:ln>
        </p:spPr>
      </p:pic>
      <p:pic>
        <p:nvPicPr>
          <p:cNvPr id="233" name="Google Shape;233;p32"/>
          <p:cNvPicPr preferRelativeResize="0"/>
          <p:nvPr/>
        </p:nvPicPr>
        <p:blipFill rotWithShape="1">
          <a:blip r:embed="rId5">
            <a:alphaModFix/>
          </a:blip>
          <a:srcRect l="-4734" r="16238"/>
          <a:stretch/>
        </p:blipFill>
        <p:spPr>
          <a:xfrm>
            <a:off x="5371416" y="0"/>
            <a:ext cx="2140901" cy="1704766"/>
          </a:xfrm>
          <a:prstGeom prst="rect">
            <a:avLst/>
          </a:prstGeom>
          <a:noFill/>
          <a:ln>
            <a:noFill/>
          </a:ln>
        </p:spPr>
      </p:pic>
      <p:sp>
        <p:nvSpPr>
          <p:cNvPr id="234" name="Google Shape;234;p32"/>
          <p:cNvSpPr txBox="1"/>
          <p:nvPr/>
        </p:nvSpPr>
        <p:spPr>
          <a:xfrm>
            <a:off x="502812" y="721417"/>
            <a:ext cx="5374817" cy="66914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800" dirty="0">
                <a:solidFill>
                  <a:srgbClr val="4883F3"/>
                </a:solidFill>
                <a:latin typeface="Google Sans"/>
                <a:ea typeface="Google Sans"/>
                <a:cs typeface="Google Sans"/>
                <a:sym typeface="Google Sans"/>
              </a:rPr>
              <a:t>Business Intelligence (BI) Tools </a:t>
            </a:r>
          </a:p>
        </p:txBody>
      </p:sp>
      <p:sp>
        <p:nvSpPr>
          <p:cNvPr id="235" name="Google Shape;235;p32"/>
          <p:cNvSpPr txBox="1"/>
          <p:nvPr/>
        </p:nvSpPr>
        <p:spPr>
          <a:xfrm>
            <a:off x="363124" y="1279293"/>
            <a:ext cx="8037156" cy="2400627"/>
          </a:xfrm>
          <a:prstGeom prst="rect">
            <a:avLst/>
          </a:prstGeom>
          <a:noFill/>
          <a:ln>
            <a:noFill/>
          </a:ln>
        </p:spPr>
        <p:txBody>
          <a:bodyPr spcFirstLastPara="1" wrap="square" lIns="91425" tIns="91425" rIns="91425" bIns="91425" anchor="t" anchorCtr="0">
            <a:spAutoFit/>
          </a:bodyPr>
          <a:lstStyle/>
          <a:p>
            <a:pPr marL="114300" lvl="0" algn="l" rtl="0">
              <a:lnSpc>
                <a:spcPct val="150000"/>
              </a:lnSpc>
              <a:spcBef>
                <a:spcPts val="0"/>
              </a:spcBef>
              <a:spcAft>
                <a:spcPts val="0"/>
              </a:spcAft>
              <a:buClr>
                <a:srgbClr val="4883F3"/>
              </a:buClr>
              <a:buSzPts val="1800"/>
            </a:pPr>
            <a:r>
              <a:rPr lang="en-US" sz="2400" dirty="0">
                <a:solidFill>
                  <a:srgbClr val="424242"/>
                </a:solidFill>
                <a:latin typeface="Google Sans"/>
                <a:ea typeface="Google Sans"/>
                <a:cs typeface="Google Sans"/>
                <a:sym typeface="Google Sans"/>
              </a:rPr>
              <a:t>Data visualization tools - These tools allow product managers to create visualizations of their data to better understand trends and patterns. Examples include Tableau, Power BI, and Google Data Studio.</a:t>
            </a:r>
          </a:p>
        </p:txBody>
      </p:sp>
    </p:spTree>
    <p:extLst>
      <p:ext uri="{BB962C8B-B14F-4D97-AF65-F5344CB8AC3E}">
        <p14:creationId xmlns:p14="http://schemas.microsoft.com/office/powerpoint/2010/main" val="147554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
        <p:cNvGrpSpPr/>
        <p:nvPr/>
      </p:nvGrpSpPr>
      <p:grpSpPr>
        <a:xfrm>
          <a:off x="0" y="0"/>
          <a:ext cx="0" cy="0"/>
          <a:chOff x="0" y="0"/>
          <a:chExt cx="0" cy="0"/>
        </a:xfrm>
      </p:grpSpPr>
      <p:pic>
        <p:nvPicPr>
          <p:cNvPr id="231" name="Google Shape;231;p32"/>
          <p:cNvPicPr preferRelativeResize="0"/>
          <p:nvPr/>
        </p:nvPicPr>
        <p:blipFill>
          <a:blip r:embed="rId3">
            <a:alphaModFix/>
          </a:blip>
          <a:stretch>
            <a:fillRect/>
          </a:stretch>
        </p:blipFill>
        <p:spPr>
          <a:xfrm>
            <a:off x="363125" y="327304"/>
            <a:ext cx="1905848" cy="334997"/>
          </a:xfrm>
          <a:prstGeom prst="rect">
            <a:avLst/>
          </a:prstGeom>
          <a:noFill/>
          <a:ln>
            <a:noFill/>
          </a:ln>
        </p:spPr>
      </p:pic>
      <p:pic>
        <p:nvPicPr>
          <p:cNvPr id="232" name="Google Shape;232;p32"/>
          <p:cNvPicPr preferRelativeResize="0"/>
          <p:nvPr/>
        </p:nvPicPr>
        <p:blipFill>
          <a:blip r:embed="rId4">
            <a:alphaModFix/>
          </a:blip>
          <a:stretch>
            <a:fillRect/>
          </a:stretch>
        </p:blipFill>
        <p:spPr>
          <a:xfrm>
            <a:off x="363124" y="4694975"/>
            <a:ext cx="1541074" cy="255100"/>
          </a:xfrm>
          <a:prstGeom prst="rect">
            <a:avLst/>
          </a:prstGeom>
          <a:noFill/>
          <a:ln>
            <a:noFill/>
          </a:ln>
        </p:spPr>
      </p:pic>
      <p:pic>
        <p:nvPicPr>
          <p:cNvPr id="233" name="Google Shape;233;p32"/>
          <p:cNvPicPr preferRelativeResize="0"/>
          <p:nvPr/>
        </p:nvPicPr>
        <p:blipFill rotWithShape="1">
          <a:blip r:embed="rId5">
            <a:alphaModFix/>
          </a:blip>
          <a:srcRect l="-4734" r="16238"/>
          <a:stretch/>
        </p:blipFill>
        <p:spPr>
          <a:xfrm>
            <a:off x="5371416" y="0"/>
            <a:ext cx="2140901" cy="1704766"/>
          </a:xfrm>
          <a:prstGeom prst="rect">
            <a:avLst/>
          </a:prstGeom>
          <a:noFill/>
          <a:ln>
            <a:noFill/>
          </a:ln>
        </p:spPr>
      </p:pic>
      <p:sp>
        <p:nvSpPr>
          <p:cNvPr id="234" name="Google Shape;234;p32"/>
          <p:cNvSpPr txBox="1"/>
          <p:nvPr/>
        </p:nvSpPr>
        <p:spPr>
          <a:xfrm>
            <a:off x="404553" y="747300"/>
            <a:ext cx="6096000" cy="93004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400" dirty="0">
                <a:solidFill>
                  <a:srgbClr val="4883F3"/>
                </a:solidFill>
                <a:latin typeface="Google Sans"/>
                <a:ea typeface="Google Sans"/>
                <a:cs typeface="Google Sans"/>
                <a:sym typeface="Google Sans"/>
              </a:rPr>
              <a:t>Customer Relationship Management</a:t>
            </a:r>
          </a:p>
          <a:p>
            <a:pPr marL="0" lvl="0" indent="0" algn="l" rtl="0">
              <a:spcBef>
                <a:spcPts val="0"/>
              </a:spcBef>
              <a:spcAft>
                <a:spcPts val="0"/>
              </a:spcAft>
              <a:buNone/>
            </a:pPr>
            <a:r>
              <a:rPr lang="en-US" sz="2400" dirty="0">
                <a:solidFill>
                  <a:srgbClr val="4883F3"/>
                </a:solidFill>
                <a:latin typeface="Google Sans"/>
                <a:ea typeface="Google Sans"/>
                <a:cs typeface="Google Sans"/>
                <a:sym typeface="Google Sans"/>
              </a:rPr>
              <a:t> (CRM) </a:t>
            </a:r>
          </a:p>
        </p:txBody>
      </p:sp>
      <p:sp>
        <p:nvSpPr>
          <p:cNvPr id="235" name="Google Shape;235;p32"/>
          <p:cNvSpPr txBox="1"/>
          <p:nvPr/>
        </p:nvSpPr>
        <p:spPr>
          <a:xfrm>
            <a:off x="230120" y="1677346"/>
            <a:ext cx="8037156" cy="2031295"/>
          </a:xfrm>
          <a:prstGeom prst="rect">
            <a:avLst/>
          </a:prstGeom>
          <a:noFill/>
          <a:ln>
            <a:noFill/>
          </a:ln>
        </p:spPr>
        <p:txBody>
          <a:bodyPr spcFirstLastPara="1" wrap="square" lIns="91425" tIns="91425" rIns="91425" bIns="91425" anchor="t" anchorCtr="0">
            <a:spAutoFit/>
          </a:bodyPr>
          <a:lstStyle/>
          <a:p>
            <a:pPr marL="114300" lvl="0" algn="l" rtl="0">
              <a:lnSpc>
                <a:spcPct val="150000"/>
              </a:lnSpc>
              <a:spcBef>
                <a:spcPts val="0"/>
              </a:spcBef>
              <a:spcAft>
                <a:spcPts val="0"/>
              </a:spcAft>
              <a:buClr>
                <a:srgbClr val="4883F3"/>
              </a:buClr>
              <a:buSzPts val="1800"/>
            </a:pPr>
            <a:r>
              <a:rPr lang="en-US" sz="2000" dirty="0">
                <a:solidFill>
                  <a:srgbClr val="424242"/>
                </a:solidFill>
                <a:latin typeface="Google Sans"/>
                <a:ea typeface="Google Sans"/>
                <a:cs typeface="Google Sans"/>
                <a:sym typeface="Google Sans"/>
              </a:rPr>
              <a:t>Customer feedback tools - These tools allow product managers to collect feedback from customers and users to better understand their needs and preferences. Examples include UserVoice, Qualtrics, Salesforce, HubSpot, and </a:t>
            </a:r>
            <a:r>
              <a:rPr lang="en-US" sz="2000" dirty="0" err="1">
                <a:solidFill>
                  <a:srgbClr val="424242"/>
                </a:solidFill>
                <a:latin typeface="Google Sans"/>
                <a:ea typeface="Google Sans"/>
                <a:cs typeface="Google Sans"/>
                <a:sym typeface="Google Sans"/>
              </a:rPr>
              <a:t>Zoho</a:t>
            </a:r>
            <a:r>
              <a:rPr lang="en-US" sz="2000" dirty="0">
                <a:solidFill>
                  <a:srgbClr val="424242"/>
                </a:solidFill>
                <a:latin typeface="Google Sans"/>
                <a:ea typeface="Google Sans"/>
                <a:cs typeface="Google Sans"/>
                <a:sym typeface="Google Sans"/>
              </a:rPr>
              <a:t> CRM and SurveyMonkey.</a:t>
            </a:r>
          </a:p>
        </p:txBody>
      </p:sp>
    </p:spTree>
    <p:extLst>
      <p:ext uri="{BB962C8B-B14F-4D97-AF65-F5344CB8AC3E}">
        <p14:creationId xmlns:p14="http://schemas.microsoft.com/office/powerpoint/2010/main" val="572253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
        <p:cNvGrpSpPr/>
        <p:nvPr/>
      </p:nvGrpSpPr>
      <p:grpSpPr>
        <a:xfrm>
          <a:off x="0" y="0"/>
          <a:ext cx="0" cy="0"/>
          <a:chOff x="0" y="0"/>
          <a:chExt cx="0" cy="0"/>
        </a:xfrm>
      </p:grpSpPr>
      <p:pic>
        <p:nvPicPr>
          <p:cNvPr id="231" name="Google Shape;231;p32"/>
          <p:cNvPicPr preferRelativeResize="0"/>
          <p:nvPr/>
        </p:nvPicPr>
        <p:blipFill>
          <a:blip r:embed="rId3">
            <a:alphaModFix/>
          </a:blip>
          <a:stretch>
            <a:fillRect/>
          </a:stretch>
        </p:blipFill>
        <p:spPr>
          <a:xfrm>
            <a:off x="363125" y="327304"/>
            <a:ext cx="1905848" cy="334997"/>
          </a:xfrm>
          <a:prstGeom prst="rect">
            <a:avLst/>
          </a:prstGeom>
          <a:noFill/>
          <a:ln>
            <a:noFill/>
          </a:ln>
        </p:spPr>
      </p:pic>
      <p:pic>
        <p:nvPicPr>
          <p:cNvPr id="232" name="Google Shape;232;p32"/>
          <p:cNvPicPr preferRelativeResize="0"/>
          <p:nvPr/>
        </p:nvPicPr>
        <p:blipFill>
          <a:blip r:embed="rId4">
            <a:alphaModFix/>
          </a:blip>
          <a:stretch>
            <a:fillRect/>
          </a:stretch>
        </p:blipFill>
        <p:spPr>
          <a:xfrm>
            <a:off x="363124" y="4694975"/>
            <a:ext cx="1541074" cy="255100"/>
          </a:xfrm>
          <a:prstGeom prst="rect">
            <a:avLst/>
          </a:prstGeom>
          <a:noFill/>
          <a:ln>
            <a:noFill/>
          </a:ln>
        </p:spPr>
      </p:pic>
      <p:pic>
        <p:nvPicPr>
          <p:cNvPr id="233" name="Google Shape;233;p32"/>
          <p:cNvPicPr preferRelativeResize="0"/>
          <p:nvPr/>
        </p:nvPicPr>
        <p:blipFill rotWithShape="1">
          <a:blip r:embed="rId5">
            <a:alphaModFix/>
          </a:blip>
          <a:srcRect l="-4734" r="16238"/>
          <a:stretch/>
        </p:blipFill>
        <p:spPr>
          <a:xfrm>
            <a:off x="5371416" y="0"/>
            <a:ext cx="2140901" cy="1704766"/>
          </a:xfrm>
          <a:prstGeom prst="rect">
            <a:avLst/>
          </a:prstGeom>
          <a:noFill/>
          <a:ln>
            <a:noFill/>
          </a:ln>
        </p:spPr>
      </p:pic>
      <p:sp>
        <p:nvSpPr>
          <p:cNvPr id="234" name="Google Shape;234;p32"/>
          <p:cNvSpPr txBox="1"/>
          <p:nvPr/>
        </p:nvSpPr>
        <p:spPr>
          <a:xfrm>
            <a:off x="502812" y="721417"/>
            <a:ext cx="5374817" cy="66914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800" dirty="0">
                <a:solidFill>
                  <a:srgbClr val="4883F3"/>
                </a:solidFill>
                <a:latin typeface="Google Sans"/>
                <a:ea typeface="Google Sans"/>
                <a:cs typeface="Google Sans"/>
                <a:sym typeface="Google Sans"/>
              </a:rPr>
              <a:t>Web Analytics Tools </a:t>
            </a:r>
          </a:p>
        </p:txBody>
      </p:sp>
      <p:sp>
        <p:nvSpPr>
          <p:cNvPr id="235" name="Google Shape;235;p32"/>
          <p:cNvSpPr txBox="1"/>
          <p:nvPr/>
        </p:nvSpPr>
        <p:spPr>
          <a:xfrm>
            <a:off x="150252" y="1401213"/>
            <a:ext cx="8037156" cy="2400627"/>
          </a:xfrm>
          <a:prstGeom prst="rect">
            <a:avLst/>
          </a:prstGeom>
          <a:noFill/>
          <a:ln>
            <a:noFill/>
          </a:ln>
        </p:spPr>
        <p:txBody>
          <a:bodyPr spcFirstLastPara="1" wrap="square" lIns="91425" tIns="91425" rIns="91425" bIns="91425" anchor="t" anchorCtr="0">
            <a:spAutoFit/>
          </a:bodyPr>
          <a:lstStyle/>
          <a:p>
            <a:pPr marL="114300" lvl="0" algn="l" rtl="0">
              <a:lnSpc>
                <a:spcPct val="150000"/>
              </a:lnSpc>
              <a:spcBef>
                <a:spcPts val="0"/>
              </a:spcBef>
              <a:spcAft>
                <a:spcPts val="0"/>
              </a:spcAft>
              <a:buClr>
                <a:srgbClr val="4883F3"/>
              </a:buClr>
              <a:buSzPts val="1800"/>
            </a:pPr>
            <a:r>
              <a:rPr lang="en-US" sz="2400" dirty="0">
                <a:solidFill>
                  <a:srgbClr val="424242"/>
                </a:solidFill>
                <a:latin typeface="Google Sans"/>
                <a:ea typeface="Google Sans"/>
                <a:cs typeface="Google Sans"/>
                <a:sym typeface="Google Sans"/>
              </a:rPr>
              <a:t>These tools allow product managers to track key metrics and KPIs, such as user behavior, engagement, and revenue. Examples include Google Analytics, </a:t>
            </a:r>
            <a:r>
              <a:rPr lang="en-US" sz="2400" dirty="0" err="1">
                <a:solidFill>
                  <a:srgbClr val="424242"/>
                </a:solidFill>
                <a:latin typeface="Google Sans"/>
                <a:ea typeface="Google Sans"/>
                <a:cs typeface="Google Sans"/>
                <a:sym typeface="Google Sans"/>
              </a:rPr>
              <a:t>Mixpanel</a:t>
            </a:r>
            <a:r>
              <a:rPr lang="en-US" sz="2400" dirty="0">
                <a:solidFill>
                  <a:srgbClr val="424242"/>
                </a:solidFill>
                <a:latin typeface="Google Sans"/>
                <a:ea typeface="Google Sans"/>
                <a:cs typeface="Google Sans"/>
                <a:sym typeface="Google Sans"/>
              </a:rPr>
              <a:t>, Heap and Amplitude.</a:t>
            </a:r>
          </a:p>
        </p:txBody>
      </p:sp>
    </p:spTree>
    <p:extLst>
      <p:ext uri="{BB962C8B-B14F-4D97-AF65-F5344CB8AC3E}">
        <p14:creationId xmlns:p14="http://schemas.microsoft.com/office/powerpoint/2010/main" val="3150366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
        <p:cNvGrpSpPr/>
        <p:nvPr/>
      </p:nvGrpSpPr>
      <p:grpSpPr>
        <a:xfrm>
          <a:off x="0" y="0"/>
          <a:ext cx="0" cy="0"/>
          <a:chOff x="0" y="0"/>
          <a:chExt cx="0" cy="0"/>
        </a:xfrm>
      </p:grpSpPr>
      <p:pic>
        <p:nvPicPr>
          <p:cNvPr id="231" name="Google Shape;231;p32"/>
          <p:cNvPicPr preferRelativeResize="0"/>
          <p:nvPr/>
        </p:nvPicPr>
        <p:blipFill>
          <a:blip r:embed="rId3">
            <a:alphaModFix/>
          </a:blip>
          <a:stretch>
            <a:fillRect/>
          </a:stretch>
        </p:blipFill>
        <p:spPr>
          <a:xfrm>
            <a:off x="363125" y="327304"/>
            <a:ext cx="1905848" cy="334997"/>
          </a:xfrm>
          <a:prstGeom prst="rect">
            <a:avLst/>
          </a:prstGeom>
          <a:noFill/>
          <a:ln>
            <a:noFill/>
          </a:ln>
        </p:spPr>
      </p:pic>
      <p:pic>
        <p:nvPicPr>
          <p:cNvPr id="232" name="Google Shape;232;p32"/>
          <p:cNvPicPr preferRelativeResize="0"/>
          <p:nvPr/>
        </p:nvPicPr>
        <p:blipFill>
          <a:blip r:embed="rId4">
            <a:alphaModFix/>
          </a:blip>
          <a:stretch>
            <a:fillRect/>
          </a:stretch>
        </p:blipFill>
        <p:spPr>
          <a:xfrm>
            <a:off x="363124" y="4694975"/>
            <a:ext cx="1541074" cy="255100"/>
          </a:xfrm>
          <a:prstGeom prst="rect">
            <a:avLst/>
          </a:prstGeom>
          <a:noFill/>
          <a:ln>
            <a:noFill/>
          </a:ln>
        </p:spPr>
      </p:pic>
      <p:pic>
        <p:nvPicPr>
          <p:cNvPr id="233" name="Google Shape;233;p32"/>
          <p:cNvPicPr preferRelativeResize="0"/>
          <p:nvPr/>
        </p:nvPicPr>
        <p:blipFill rotWithShape="1">
          <a:blip r:embed="rId5">
            <a:alphaModFix/>
          </a:blip>
          <a:srcRect l="-4734" r="16238"/>
          <a:stretch/>
        </p:blipFill>
        <p:spPr>
          <a:xfrm>
            <a:off x="5371416" y="0"/>
            <a:ext cx="2140901" cy="1704766"/>
          </a:xfrm>
          <a:prstGeom prst="rect">
            <a:avLst/>
          </a:prstGeom>
          <a:noFill/>
          <a:ln>
            <a:noFill/>
          </a:ln>
        </p:spPr>
      </p:pic>
      <p:sp>
        <p:nvSpPr>
          <p:cNvPr id="234" name="Google Shape;234;p32"/>
          <p:cNvSpPr txBox="1"/>
          <p:nvPr/>
        </p:nvSpPr>
        <p:spPr>
          <a:xfrm>
            <a:off x="502812" y="721417"/>
            <a:ext cx="5374817" cy="66914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800" dirty="0">
                <a:solidFill>
                  <a:srgbClr val="4883F3"/>
                </a:solidFill>
                <a:latin typeface="Google Sans"/>
                <a:ea typeface="Google Sans"/>
                <a:cs typeface="Google Sans"/>
                <a:sym typeface="Google Sans"/>
              </a:rPr>
              <a:t>A/B testing tool</a:t>
            </a:r>
          </a:p>
        </p:txBody>
      </p:sp>
      <p:sp>
        <p:nvSpPr>
          <p:cNvPr id="235" name="Google Shape;235;p32"/>
          <p:cNvSpPr txBox="1"/>
          <p:nvPr/>
        </p:nvSpPr>
        <p:spPr>
          <a:xfrm>
            <a:off x="150252" y="1401213"/>
            <a:ext cx="8037156" cy="2400627"/>
          </a:xfrm>
          <a:prstGeom prst="rect">
            <a:avLst/>
          </a:prstGeom>
          <a:noFill/>
          <a:ln>
            <a:noFill/>
          </a:ln>
        </p:spPr>
        <p:txBody>
          <a:bodyPr spcFirstLastPara="1" wrap="square" lIns="91425" tIns="91425" rIns="91425" bIns="91425" anchor="t" anchorCtr="0">
            <a:spAutoFit/>
          </a:bodyPr>
          <a:lstStyle/>
          <a:p>
            <a:pPr marL="114300" lvl="0" algn="l" rtl="0">
              <a:lnSpc>
                <a:spcPct val="150000"/>
              </a:lnSpc>
              <a:spcBef>
                <a:spcPts val="0"/>
              </a:spcBef>
              <a:spcAft>
                <a:spcPts val="0"/>
              </a:spcAft>
              <a:buClr>
                <a:srgbClr val="4883F3"/>
              </a:buClr>
              <a:buSzPts val="1800"/>
            </a:pPr>
            <a:r>
              <a:rPr lang="en-US" sz="2400" dirty="0">
                <a:solidFill>
                  <a:srgbClr val="424242"/>
                </a:solidFill>
                <a:latin typeface="Google Sans"/>
                <a:ea typeface="Google Sans"/>
                <a:cs typeface="Google Sans"/>
                <a:sym typeface="Google Sans"/>
              </a:rPr>
              <a:t>These tools allow product managers to test different versions of a product or feature to see which performs better. Examples include Optimizely, VWO, and Google Optimize.</a:t>
            </a:r>
          </a:p>
        </p:txBody>
      </p:sp>
    </p:spTree>
    <p:extLst>
      <p:ext uri="{BB962C8B-B14F-4D97-AF65-F5344CB8AC3E}">
        <p14:creationId xmlns:p14="http://schemas.microsoft.com/office/powerpoint/2010/main" val="1468333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
        <p:cNvGrpSpPr/>
        <p:nvPr/>
      </p:nvGrpSpPr>
      <p:grpSpPr>
        <a:xfrm>
          <a:off x="0" y="0"/>
          <a:ext cx="0" cy="0"/>
          <a:chOff x="0" y="0"/>
          <a:chExt cx="0" cy="0"/>
        </a:xfrm>
      </p:grpSpPr>
      <p:pic>
        <p:nvPicPr>
          <p:cNvPr id="231" name="Google Shape;231;p32"/>
          <p:cNvPicPr preferRelativeResize="0"/>
          <p:nvPr/>
        </p:nvPicPr>
        <p:blipFill>
          <a:blip r:embed="rId3">
            <a:alphaModFix/>
          </a:blip>
          <a:stretch>
            <a:fillRect/>
          </a:stretch>
        </p:blipFill>
        <p:spPr>
          <a:xfrm>
            <a:off x="363125" y="327304"/>
            <a:ext cx="1905848" cy="334997"/>
          </a:xfrm>
          <a:prstGeom prst="rect">
            <a:avLst/>
          </a:prstGeom>
          <a:noFill/>
          <a:ln>
            <a:noFill/>
          </a:ln>
        </p:spPr>
      </p:pic>
      <p:pic>
        <p:nvPicPr>
          <p:cNvPr id="232" name="Google Shape;232;p32"/>
          <p:cNvPicPr preferRelativeResize="0"/>
          <p:nvPr/>
        </p:nvPicPr>
        <p:blipFill>
          <a:blip r:embed="rId4">
            <a:alphaModFix/>
          </a:blip>
          <a:stretch>
            <a:fillRect/>
          </a:stretch>
        </p:blipFill>
        <p:spPr>
          <a:xfrm>
            <a:off x="363124" y="4694975"/>
            <a:ext cx="1541074" cy="255100"/>
          </a:xfrm>
          <a:prstGeom prst="rect">
            <a:avLst/>
          </a:prstGeom>
          <a:noFill/>
          <a:ln>
            <a:noFill/>
          </a:ln>
        </p:spPr>
      </p:pic>
      <p:pic>
        <p:nvPicPr>
          <p:cNvPr id="233" name="Google Shape;233;p32"/>
          <p:cNvPicPr preferRelativeResize="0"/>
          <p:nvPr/>
        </p:nvPicPr>
        <p:blipFill rotWithShape="1">
          <a:blip r:embed="rId5">
            <a:alphaModFix/>
          </a:blip>
          <a:srcRect l="-4734" r="16238"/>
          <a:stretch/>
        </p:blipFill>
        <p:spPr>
          <a:xfrm>
            <a:off x="5371416" y="0"/>
            <a:ext cx="2140901" cy="1704766"/>
          </a:xfrm>
          <a:prstGeom prst="rect">
            <a:avLst/>
          </a:prstGeom>
          <a:noFill/>
          <a:ln>
            <a:noFill/>
          </a:ln>
        </p:spPr>
      </p:pic>
      <p:sp>
        <p:nvSpPr>
          <p:cNvPr id="234" name="Google Shape;234;p32"/>
          <p:cNvSpPr txBox="1"/>
          <p:nvPr/>
        </p:nvSpPr>
        <p:spPr>
          <a:xfrm>
            <a:off x="502812" y="721417"/>
            <a:ext cx="5374817" cy="66914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800" dirty="0">
                <a:solidFill>
                  <a:srgbClr val="4883F3"/>
                </a:solidFill>
                <a:latin typeface="Google Sans"/>
                <a:ea typeface="Google Sans"/>
                <a:cs typeface="Google Sans"/>
                <a:sym typeface="Google Sans"/>
              </a:rPr>
              <a:t>Collaboration tools</a:t>
            </a:r>
          </a:p>
        </p:txBody>
      </p:sp>
      <p:sp>
        <p:nvSpPr>
          <p:cNvPr id="235" name="Google Shape;235;p32"/>
          <p:cNvSpPr txBox="1"/>
          <p:nvPr/>
        </p:nvSpPr>
        <p:spPr>
          <a:xfrm>
            <a:off x="150252" y="1401213"/>
            <a:ext cx="8037156" cy="2400627"/>
          </a:xfrm>
          <a:prstGeom prst="rect">
            <a:avLst/>
          </a:prstGeom>
          <a:noFill/>
          <a:ln>
            <a:noFill/>
          </a:ln>
        </p:spPr>
        <p:txBody>
          <a:bodyPr spcFirstLastPara="1" wrap="square" lIns="91425" tIns="91425" rIns="91425" bIns="91425" anchor="t" anchorCtr="0">
            <a:spAutoFit/>
          </a:bodyPr>
          <a:lstStyle/>
          <a:p>
            <a:pPr marL="114300" lvl="0" algn="l" rtl="0">
              <a:lnSpc>
                <a:spcPct val="150000"/>
              </a:lnSpc>
              <a:spcBef>
                <a:spcPts val="0"/>
              </a:spcBef>
              <a:spcAft>
                <a:spcPts val="0"/>
              </a:spcAft>
              <a:buClr>
                <a:srgbClr val="4883F3"/>
              </a:buClr>
              <a:buSzPts val="1800"/>
            </a:pPr>
            <a:r>
              <a:rPr lang="en-US" sz="2400" dirty="0">
                <a:solidFill>
                  <a:srgbClr val="424242"/>
                </a:solidFill>
                <a:latin typeface="Google Sans"/>
                <a:ea typeface="Google Sans"/>
                <a:cs typeface="Google Sans"/>
                <a:sym typeface="Google Sans"/>
              </a:rPr>
              <a:t>These tools allow product managers to collaborate with other stakeholders, such as designers, developers, and marketers, to make data-driven decisions together. Examples include Asana, Trello, and Slack.</a:t>
            </a:r>
          </a:p>
        </p:txBody>
      </p:sp>
    </p:spTree>
    <p:extLst>
      <p:ext uri="{BB962C8B-B14F-4D97-AF65-F5344CB8AC3E}">
        <p14:creationId xmlns:p14="http://schemas.microsoft.com/office/powerpoint/2010/main" val="2381201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34"/>
        <p:cNvGrpSpPr/>
        <p:nvPr/>
      </p:nvGrpSpPr>
      <p:grpSpPr>
        <a:xfrm>
          <a:off x="0" y="0"/>
          <a:ext cx="0" cy="0"/>
          <a:chOff x="0" y="0"/>
          <a:chExt cx="0" cy="0"/>
        </a:xfrm>
      </p:grpSpPr>
      <p:pic>
        <p:nvPicPr>
          <p:cNvPr id="3" name="Picture 2">
            <a:extLst>
              <a:ext uri="{FF2B5EF4-FFF2-40B4-BE49-F238E27FC236}">
                <a16:creationId xmlns:a16="http://schemas.microsoft.com/office/drawing/2014/main" id="{BF48C3D7-DD02-DE5D-E061-9D91118A8645}"/>
              </a:ext>
            </a:extLst>
          </p:cNvPr>
          <p:cNvPicPr>
            <a:picLocks noChangeAspect="1"/>
          </p:cNvPicPr>
          <p:nvPr/>
        </p:nvPicPr>
        <p:blipFill rotWithShape="1">
          <a:blip r:embed="rId3"/>
          <a:srcRect l="1160" t="8678" r="1635" b="12219"/>
          <a:stretch/>
        </p:blipFill>
        <p:spPr>
          <a:xfrm>
            <a:off x="116379" y="836814"/>
            <a:ext cx="8822574" cy="3940233"/>
          </a:xfrm>
          <a:prstGeom prst="rect">
            <a:avLst/>
          </a:prstGeom>
        </p:spPr>
      </p:pic>
      <p:sp>
        <p:nvSpPr>
          <p:cNvPr id="4" name="TextBox 3">
            <a:extLst>
              <a:ext uri="{FF2B5EF4-FFF2-40B4-BE49-F238E27FC236}">
                <a16:creationId xmlns:a16="http://schemas.microsoft.com/office/drawing/2014/main" id="{D5A2E0AC-EA07-7EB8-17EE-AE438683DC1B}"/>
              </a:ext>
            </a:extLst>
          </p:cNvPr>
          <p:cNvSpPr txBox="1"/>
          <p:nvPr/>
        </p:nvSpPr>
        <p:spPr>
          <a:xfrm>
            <a:off x="2255520" y="266007"/>
            <a:ext cx="5586153" cy="461665"/>
          </a:xfrm>
          <a:prstGeom prst="rect">
            <a:avLst/>
          </a:prstGeom>
          <a:noFill/>
        </p:spPr>
        <p:txBody>
          <a:bodyPr wrap="square" rtlCol="0">
            <a:spAutoFit/>
          </a:bodyPr>
          <a:lstStyle/>
          <a:p>
            <a:r>
              <a:rPr lang="en-US" sz="2400" dirty="0">
                <a:solidFill>
                  <a:schemeClr val="bg1"/>
                </a:solidFill>
              </a:rPr>
              <a:t>Product Development lifecycle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
        <p:cNvGrpSpPr/>
        <p:nvPr/>
      </p:nvGrpSpPr>
      <p:grpSpPr>
        <a:xfrm>
          <a:off x="0" y="0"/>
          <a:ext cx="0" cy="0"/>
          <a:chOff x="0" y="0"/>
          <a:chExt cx="0" cy="0"/>
        </a:xfrm>
      </p:grpSpPr>
      <p:pic>
        <p:nvPicPr>
          <p:cNvPr id="187" name="Google Shape;187;p27"/>
          <p:cNvPicPr preferRelativeResize="0"/>
          <p:nvPr/>
        </p:nvPicPr>
        <p:blipFill rotWithShape="1">
          <a:blip r:embed="rId3">
            <a:alphaModFix/>
          </a:blip>
          <a:srcRect r="20432" b="23879"/>
          <a:stretch/>
        </p:blipFill>
        <p:spPr>
          <a:xfrm rot="10800000">
            <a:off x="-1" y="0"/>
            <a:ext cx="4231526" cy="1891625"/>
          </a:xfrm>
          <a:prstGeom prst="rect">
            <a:avLst/>
          </a:prstGeom>
          <a:noFill/>
          <a:ln>
            <a:noFill/>
          </a:ln>
        </p:spPr>
      </p:pic>
      <p:sp>
        <p:nvSpPr>
          <p:cNvPr id="188" name="Google Shape;188;p27"/>
          <p:cNvSpPr txBox="1"/>
          <p:nvPr/>
        </p:nvSpPr>
        <p:spPr>
          <a:xfrm>
            <a:off x="1439625" y="1891626"/>
            <a:ext cx="5301975" cy="129263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dirty="0">
                <a:solidFill>
                  <a:schemeClr val="dk1"/>
                </a:solidFill>
                <a:latin typeface="Google Sans"/>
                <a:ea typeface="Google Sans"/>
                <a:cs typeface="Google Sans"/>
                <a:sym typeface="Google Sans"/>
              </a:rPr>
              <a:t>Best practices for using data in decision-making</a:t>
            </a:r>
            <a:endParaRPr sz="3600" dirty="0">
              <a:solidFill>
                <a:schemeClr val="dk1"/>
              </a:solidFill>
              <a:latin typeface="Google Sans"/>
              <a:ea typeface="Google Sans"/>
              <a:cs typeface="Google Sans"/>
              <a:sym typeface="Google Sans"/>
            </a:endParaRPr>
          </a:p>
        </p:txBody>
      </p:sp>
      <p:pic>
        <p:nvPicPr>
          <p:cNvPr id="189" name="Google Shape;189;p27"/>
          <p:cNvPicPr preferRelativeResize="0"/>
          <p:nvPr/>
        </p:nvPicPr>
        <p:blipFill rotWithShape="1">
          <a:blip r:embed="rId4">
            <a:alphaModFix/>
          </a:blip>
          <a:srcRect t="17661"/>
          <a:stretch/>
        </p:blipFill>
        <p:spPr>
          <a:xfrm rot="10800000">
            <a:off x="3503798" y="2896400"/>
            <a:ext cx="5640202" cy="2247100"/>
          </a:xfrm>
          <a:prstGeom prst="rect">
            <a:avLst/>
          </a:prstGeom>
          <a:noFill/>
          <a:ln>
            <a:noFill/>
          </a:ln>
        </p:spPr>
      </p:pic>
      <p:pic>
        <p:nvPicPr>
          <p:cNvPr id="190" name="Google Shape;190;p27"/>
          <p:cNvPicPr preferRelativeResize="0"/>
          <p:nvPr/>
        </p:nvPicPr>
        <p:blipFill>
          <a:blip r:embed="rId5">
            <a:alphaModFix/>
          </a:blip>
          <a:stretch>
            <a:fillRect/>
          </a:stretch>
        </p:blipFill>
        <p:spPr>
          <a:xfrm>
            <a:off x="370425" y="327850"/>
            <a:ext cx="1905848" cy="317325"/>
          </a:xfrm>
          <a:prstGeom prst="rect">
            <a:avLst/>
          </a:prstGeom>
          <a:noFill/>
          <a:ln>
            <a:noFill/>
          </a:ln>
        </p:spPr>
      </p:pic>
      <p:pic>
        <p:nvPicPr>
          <p:cNvPr id="191" name="Google Shape;191;p27"/>
          <p:cNvPicPr preferRelativeResize="0"/>
          <p:nvPr/>
        </p:nvPicPr>
        <p:blipFill>
          <a:blip r:embed="rId6">
            <a:alphaModFix/>
          </a:blip>
          <a:stretch>
            <a:fillRect/>
          </a:stretch>
        </p:blipFill>
        <p:spPr>
          <a:xfrm>
            <a:off x="7160477" y="4671130"/>
            <a:ext cx="1685202" cy="278950"/>
          </a:xfrm>
          <a:prstGeom prst="rect">
            <a:avLst/>
          </a:prstGeom>
          <a:noFill/>
          <a:ln>
            <a:noFill/>
          </a:ln>
        </p:spPr>
      </p:pic>
      <p:pic>
        <p:nvPicPr>
          <p:cNvPr id="192" name="Google Shape;192;p27"/>
          <p:cNvPicPr preferRelativeResize="0"/>
          <p:nvPr/>
        </p:nvPicPr>
        <p:blipFill>
          <a:blip r:embed="rId7">
            <a:alphaModFix/>
          </a:blip>
          <a:stretch>
            <a:fillRect/>
          </a:stretch>
        </p:blipFill>
        <p:spPr>
          <a:xfrm>
            <a:off x="6663166" y="1137299"/>
            <a:ext cx="2335949" cy="337616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7"/>
        <p:cNvGrpSpPr/>
        <p:nvPr/>
      </p:nvGrpSpPr>
      <p:grpSpPr>
        <a:xfrm>
          <a:off x="0" y="0"/>
          <a:ext cx="0" cy="0"/>
          <a:chOff x="0" y="0"/>
          <a:chExt cx="0" cy="0"/>
        </a:xfrm>
      </p:grpSpPr>
      <p:sp>
        <p:nvSpPr>
          <p:cNvPr id="318" name="Google Shape;318;p42"/>
          <p:cNvSpPr/>
          <p:nvPr/>
        </p:nvSpPr>
        <p:spPr>
          <a:xfrm>
            <a:off x="531778" y="705731"/>
            <a:ext cx="4282144" cy="1177155"/>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42"/>
          <p:cNvSpPr txBox="1"/>
          <p:nvPr/>
        </p:nvSpPr>
        <p:spPr>
          <a:xfrm>
            <a:off x="773700" y="831958"/>
            <a:ext cx="37983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solidFill>
                  <a:schemeClr val="bg1"/>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Key best practices and real-world examples that illustrate the power of data-drive`       n </a:t>
            </a:r>
            <a:r>
              <a:rPr lang="en-US" sz="2000" dirty="0">
                <a:solidFill>
                  <a:schemeClr val="bg1"/>
                </a:solidFill>
                <a:latin typeface="Google Sans"/>
                <a:ea typeface="Google Sans"/>
                <a:cs typeface="Google Sans"/>
                <a:sym typeface="Google Sans"/>
              </a:rPr>
              <a:t>decision-making:</a:t>
            </a:r>
            <a:endParaRPr lang="en-US" sz="2000" dirty="0">
              <a:solidFill>
                <a:schemeClr val="bg1"/>
              </a:solidFill>
            </a:endParaRPr>
          </a:p>
        </p:txBody>
      </p:sp>
      <p:pic>
        <p:nvPicPr>
          <p:cNvPr id="321" name="Google Shape;321;p42"/>
          <p:cNvPicPr preferRelativeResize="0"/>
          <p:nvPr/>
        </p:nvPicPr>
        <p:blipFill>
          <a:blip r:embed="rId4">
            <a:alphaModFix/>
          </a:blip>
          <a:stretch>
            <a:fillRect/>
          </a:stretch>
        </p:blipFill>
        <p:spPr>
          <a:xfrm>
            <a:off x="363125" y="327304"/>
            <a:ext cx="1905848" cy="334997"/>
          </a:xfrm>
          <a:prstGeom prst="rect">
            <a:avLst/>
          </a:prstGeom>
          <a:noFill/>
          <a:ln>
            <a:noFill/>
          </a:ln>
        </p:spPr>
      </p:pic>
      <p:pic>
        <p:nvPicPr>
          <p:cNvPr id="322" name="Google Shape;322;p42"/>
          <p:cNvPicPr preferRelativeResize="0"/>
          <p:nvPr/>
        </p:nvPicPr>
        <p:blipFill>
          <a:blip r:embed="rId5">
            <a:alphaModFix/>
          </a:blip>
          <a:stretch>
            <a:fillRect/>
          </a:stretch>
        </p:blipFill>
        <p:spPr>
          <a:xfrm>
            <a:off x="4572000" y="1339774"/>
            <a:ext cx="781124" cy="1086224"/>
          </a:xfrm>
          <a:prstGeom prst="rect">
            <a:avLst/>
          </a:prstGeom>
          <a:noFill/>
          <a:ln>
            <a:noFill/>
          </a:ln>
        </p:spPr>
      </p:pic>
      <p:pic>
        <p:nvPicPr>
          <p:cNvPr id="323" name="Google Shape;323;p42"/>
          <p:cNvPicPr preferRelativeResize="0"/>
          <p:nvPr/>
        </p:nvPicPr>
        <p:blipFill>
          <a:blip r:embed="rId6">
            <a:alphaModFix/>
          </a:blip>
          <a:stretch>
            <a:fillRect/>
          </a:stretch>
        </p:blipFill>
        <p:spPr>
          <a:xfrm>
            <a:off x="363124" y="4694975"/>
            <a:ext cx="1541074" cy="255100"/>
          </a:xfrm>
          <a:prstGeom prst="rect">
            <a:avLst/>
          </a:prstGeom>
          <a:noFill/>
          <a:ln>
            <a:noFill/>
          </a:ln>
        </p:spPr>
      </p:pic>
      <p:sp>
        <p:nvSpPr>
          <p:cNvPr id="3" name="TextBox 2">
            <a:extLst>
              <a:ext uri="{FF2B5EF4-FFF2-40B4-BE49-F238E27FC236}">
                <a16:creationId xmlns:a16="http://schemas.microsoft.com/office/drawing/2014/main" id="{42A56AF9-41AB-D242-D2F2-4B5A75556F84}"/>
              </a:ext>
            </a:extLst>
          </p:cNvPr>
          <p:cNvSpPr txBox="1"/>
          <p:nvPr/>
        </p:nvSpPr>
        <p:spPr>
          <a:xfrm>
            <a:off x="781124" y="2279769"/>
            <a:ext cx="4572000" cy="1712520"/>
          </a:xfrm>
          <a:prstGeom prst="rect">
            <a:avLst/>
          </a:prstGeom>
          <a:noFill/>
        </p:spPr>
        <p:txBody>
          <a:bodyPr wrap="square">
            <a:spAutoFit/>
          </a:bodyPr>
          <a:lstStyle/>
          <a:p>
            <a:pPr marL="457200" lvl="0" indent="-342900" algn="l" rtl="0">
              <a:lnSpc>
                <a:spcPct val="150000"/>
              </a:lnSpc>
              <a:spcBef>
                <a:spcPts val="0"/>
              </a:spcBef>
              <a:spcAft>
                <a:spcPts val="0"/>
              </a:spcAft>
              <a:buClr>
                <a:srgbClr val="4883F3"/>
              </a:buClr>
              <a:buSzPts val="1800"/>
              <a:buFont typeface="Google Sans"/>
              <a:buAutoNum type="arabicPeriod"/>
            </a:pPr>
            <a:r>
              <a:rPr lang="en-US" sz="1800" b="1" i="0" u="none" strike="noStrike" dirty="0">
                <a:solidFill>
                  <a:srgbClr val="000000"/>
                </a:solidFill>
                <a:effectLst/>
                <a:latin typeface="Roboto" panose="02000000000000000000" pitchFamily="2" charset="0"/>
              </a:rPr>
              <a:t>Set clear goals</a:t>
            </a:r>
          </a:p>
          <a:p>
            <a:pPr marL="457200" lvl="0" indent="-342900" algn="l" rtl="0">
              <a:lnSpc>
                <a:spcPct val="150000"/>
              </a:lnSpc>
              <a:spcBef>
                <a:spcPts val="0"/>
              </a:spcBef>
              <a:spcAft>
                <a:spcPts val="0"/>
              </a:spcAft>
              <a:buClr>
                <a:srgbClr val="4883F3"/>
              </a:buClr>
              <a:buSzPts val="1800"/>
              <a:buFont typeface="Google Sans"/>
              <a:buAutoNum type="arabicPeriod"/>
            </a:pPr>
            <a:r>
              <a:rPr lang="en-US" sz="1800" b="1" i="0" u="none" strike="noStrike" dirty="0">
                <a:solidFill>
                  <a:srgbClr val="000000"/>
                </a:solidFill>
                <a:effectLst/>
                <a:latin typeface="Roboto" panose="02000000000000000000" pitchFamily="2" charset="0"/>
              </a:rPr>
              <a:t>Collect and analyze data</a:t>
            </a:r>
            <a:endParaRPr lang="en-US" sz="1800" b="1" dirty="0">
              <a:latin typeface="Roboto" panose="02000000000000000000" pitchFamily="2" charset="0"/>
            </a:endParaRPr>
          </a:p>
          <a:p>
            <a:pPr marL="457200" lvl="0" indent="-342900" algn="l" rtl="0">
              <a:lnSpc>
                <a:spcPct val="150000"/>
              </a:lnSpc>
              <a:spcBef>
                <a:spcPts val="0"/>
              </a:spcBef>
              <a:spcAft>
                <a:spcPts val="0"/>
              </a:spcAft>
              <a:buClr>
                <a:srgbClr val="4883F3"/>
              </a:buClr>
              <a:buSzPts val="1800"/>
              <a:buFont typeface="Google Sans"/>
              <a:buAutoNum type="arabicPeriod"/>
            </a:pPr>
            <a:r>
              <a:rPr lang="en-US" sz="1800" b="1" i="0" u="none" strike="noStrike" dirty="0">
                <a:solidFill>
                  <a:srgbClr val="000000"/>
                </a:solidFill>
                <a:effectLst/>
                <a:latin typeface="Roboto" panose="02000000000000000000" pitchFamily="2" charset="0"/>
              </a:rPr>
              <a:t>Prioritize based on impact</a:t>
            </a:r>
          </a:p>
          <a:p>
            <a:pPr marL="457200" lvl="0" indent="-342900" algn="l" rtl="0">
              <a:lnSpc>
                <a:spcPct val="150000"/>
              </a:lnSpc>
              <a:spcBef>
                <a:spcPts val="0"/>
              </a:spcBef>
              <a:spcAft>
                <a:spcPts val="0"/>
              </a:spcAft>
              <a:buClr>
                <a:srgbClr val="4883F3"/>
              </a:buClr>
              <a:buSzPts val="1800"/>
              <a:buFont typeface="Google Sans"/>
              <a:buAutoNum type="arabicPeriod"/>
            </a:pPr>
            <a:r>
              <a:rPr lang="en-US" sz="1800" b="1" i="0" u="none" strike="noStrike" dirty="0">
                <a:solidFill>
                  <a:srgbClr val="000000"/>
                </a:solidFill>
                <a:effectLst/>
                <a:latin typeface="Roboto" panose="02000000000000000000" pitchFamily="2" charset="0"/>
              </a:rPr>
              <a:t>Build a data-driven culture</a:t>
            </a:r>
            <a:endParaRPr lang="en-US" sz="1400" dirty="0">
              <a:solidFill>
                <a:srgbClr val="424242"/>
              </a:solidFill>
              <a:latin typeface="Google Sans"/>
              <a:ea typeface="Google Sans"/>
              <a:cs typeface="Google Sans"/>
              <a:sym typeface="Google Sans"/>
            </a:endParaRPr>
          </a:p>
        </p:txBody>
      </p:sp>
      <p:pic>
        <p:nvPicPr>
          <p:cNvPr id="5" name="Picture 4">
            <a:extLst>
              <a:ext uri="{FF2B5EF4-FFF2-40B4-BE49-F238E27FC236}">
                <a16:creationId xmlns:a16="http://schemas.microsoft.com/office/drawing/2014/main" id="{B5C14EC7-01E3-794B-58DE-B71E7B2354A4}"/>
              </a:ext>
            </a:extLst>
          </p:cNvPr>
          <p:cNvPicPr>
            <a:picLocks noChangeAspect="1"/>
          </p:cNvPicPr>
          <p:nvPr/>
        </p:nvPicPr>
        <p:blipFill rotWithShape="1">
          <a:blip r:embed="rId7"/>
          <a:srcRect l="48565" t="-2341" r="1334" b="-1984"/>
          <a:stretch/>
        </p:blipFill>
        <p:spPr>
          <a:xfrm>
            <a:off x="7499417" y="-111220"/>
            <a:ext cx="1644583" cy="53659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363125" y="327304"/>
            <a:ext cx="1905848" cy="334997"/>
          </a:xfrm>
          <a:prstGeom prst="rect">
            <a:avLst/>
          </a:prstGeom>
          <a:noFill/>
          <a:ln>
            <a:noFill/>
          </a:ln>
        </p:spPr>
      </p:pic>
      <p:pic>
        <p:nvPicPr>
          <p:cNvPr id="96" name="Google Shape;96;p17"/>
          <p:cNvPicPr preferRelativeResize="0"/>
          <p:nvPr/>
        </p:nvPicPr>
        <p:blipFill>
          <a:blip r:embed="rId4">
            <a:alphaModFix/>
          </a:blip>
          <a:stretch>
            <a:fillRect/>
          </a:stretch>
        </p:blipFill>
        <p:spPr>
          <a:xfrm>
            <a:off x="363124" y="4694975"/>
            <a:ext cx="1541074" cy="255100"/>
          </a:xfrm>
          <a:prstGeom prst="rect">
            <a:avLst/>
          </a:prstGeom>
          <a:noFill/>
          <a:ln>
            <a:noFill/>
          </a:ln>
        </p:spPr>
      </p:pic>
      <p:sp>
        <p:nvSpPr>
          <p:cNvPr id="97" name="Google Shape;97;p17"/>
          <p:cNvSpPr txBox="1"/>
          <p:nvPr/>
        </p:nvSpPr>
        <p:spPr>
          <a:xfrm>
            <a:off x="421611" y="761999"/>
            <a:ext cx="7123558" cy="38045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dirty="0">
                <a:solidFill>
                  <a:srgbClr val="4285F4"/>
                </a:solidFill>
                <a:latin typeface="Google Sans"/>
                <a:ea typeface="Google Sans"/>
                <a:cs typeface="Google Sans"/>
                <a:sym typeface="Google Sans"/>
              </a:rPr>
              <a:t>In Conclusion:</a:t>
            </a:r>
            <a:endParaRPr sz="1800" dirty="0">
              <a:solidFill>
                <a:srgbClr val="434343"/>
              </a:solidFill>
              <a:latin typeface="Google Sans"/>
              <a:ea typeface="Google Sans"/>
              <a:cs typeface="Google Sans"/>
              <a:sym typeface="Google Sans"/>
            </a:endParaRPr>
          </a:p>
          <a:p>
            <a:pPr marL="457200" lvl="0" indent="-342900" algn="l" rtl="0">
              <a:lnSpc>
                <a:spcPct val="115000"/>
              </a:lnSpc>
              <a:spcBef>
                <a:spcPts val="0"/>
              </a:spcBef>
              <a:spcAft>
                <a:spcPts val="0"/>
              </a:spcAft>
              <a:buClr>
                <a:srgbClr val="434343"/>
              </a:buClr>
              <a:buSzPts val="1800"/>
              <a:buFont typeface="Google Sans"/>
              <a:buChar char="+"/>
            </a:pPr>
            <a:r>
              <a:rPr lang="en-US" sz="1800" dirty="0">
                <a:solidFill>
                  <a:srgbClr val="434343"/>
                </a:solidFill>
                <a:latin typeface="Google Sans"/>
                <a:ea typeface="Google Sans"/>
                <a:cs typeface="Google Sans"/>
                <a:sym typeface="Google Sans"/>
              </a:rPr>
              <a:t>Data is essential for making informed decisions in Product-Led Growth (PLG)</a:t>
            </a:r>
          </a:p>
          <a:p>
            <a:pPr marL="457200" lvl="0" indent="-342900" algn="l" rtl="0">
              <a:lnSpc>
                <a:spcPct val="115000"/>
              </a:lnSpc>
              <a:spcBef>
                <a:spcPts val="0"/>
              </a:spcBef>
              <a:spcAft>
                <a:spcPts val="0"/>
              </a:spcAft>
              <a:buClr>
                <a:srgbClr val="434343"/>
              </a:buClr>
              <a:buSzPts val="1800"/>
              <a:buFont typeface="Google Sans"/>
              <a:buChar char="+"/>
            </a:pPr>
            <a:r>
              <a:rPr lang="en-US" sz="1800" dirty="0">
                <a:solidFill>
                  <a:srgbClr val="434343"/>
                </a:solidFill>
                <a:latin typeface="Google Sans"/>
                <a:ea typeface="Google Sans"/>
                <a:cs typeface="Google Sans"/>
                <a:sym typeface="Google Sans"/>
              </a:rPr>
              <a:t>Businesses should use a variety of data sources and tools to gather, analyze, and act on insights</a:t>
            </a:r>
          </a:p>
          <a:p>
            <a:pPr marL="457200" lvl="0" indent="-342900" algn="l" rtl="0">
              <a:lnSpc>
                <a:spcPct val="115000"/>
              </a:lnSpc>
              <a:spcBef>
                <a:spcPts val="0"/>
              </a:spcBef>
              <a:spcAft>
                <a:spcPts val="0"/>
              </a:spcAft>
              <a:buClr>
                <a:srgbClr val="434343"/>
              </a:buClr>
              <a:buSzPts val="1800"/>
              <a:buFont typeface="Google Sans"/>
              <a:buChar char="+"/>
            </a:pPr>
            <a:r>
              <a:rPr lang="en-US" sz="1800" dirty="0">
                <a:solidFill>
                  <a:srgbClr val="434343"/>
                </a:solidFill>
                <a:latin typeface="Google Sans"/>
                <a:ea typeface="Google Sans"/>
                <a:cs typeface="Google Sans"/>
                <a:sym typeface="Google Sans"/>
              </a:rPr>
              <a:t>Clear objectives, effective analysis, multiple perspectives, and continuous monitoring are key best practices for using data in decision-making</a:t>
            </a:r>
          </a:p>
          <a:p>
            <a:pPr marL="457200" lvl="0" indent="-342900" algn="l" rtl="0">
              <a:lnSpc>
                <a:spcPct val="115000"/>
              </a:lnSpc>
              <a:spcBef>
                <a:spcPts val="0"/>
              </a:spcBef>
              <a:spcAft>
                <a:spcPts val="0"/>
              </a:spcAft>
              <a:buClr>
                <a:srgbClr val="434343"/>
              </a:buClr>
              <a:buSzPts val="1800"/>
              <a:buFont typeface="Google Sans"/>
              <a:buChar char="+"/>
            </a:pPr>
            <a:r>
              <a:rPr lang="en-US" sz="1800" dirty="0">
                <a:solidFill>
                  <a:srgbClr val="434343"/>
                </a:solidFill>
                <a:latin typeface="Google Sans"/>
                <a:ea typeface="Google Sans"/>
                <a:cs typeface="Google Sans"/>
                <a:sym typeface="Google Sans"/>
              </a:rPr>
              <a:t>Data-driven decision-making can help businesses drive growth, improve the user experience, and achieve their business goals</a:t>
            </a:r>
          </a:p>
        </p:txBody>
      </p:sp>
      <p:pic>
        <p:nvPicPr>
          <p:cNvPr id="101" name="Google Shape;101;p17"/>
          <p:cNvPicPr preferRelativeResize="0"/>
          <p:nvPr/>
        </p:nvPicPr>
        <p:blipFill>
          <a:blip r:embed="rId5">
            <a:alphaModFix/>
          </a:blip>
          <a:stretch>
            <a:fillRect/>
          </a:stretch>
        </p:blipFill>
        <p:spPr>
          <a:xfrm>
            <a:off x="7110599" y="0"/>
            <a:ext cx="1974539" cy="1191109"/>
          </a:xfrm>
          <a:prstGeom prst="rect">
            <a:avLst/>
          </a:prstGeom>
          <a:noFill/>
          <a:ln>
            <a:noFill/>
          </a:ln>
        </p:spPr>
      </p:pic>
      <p:pic>
        <p:nvPicPr>
          <p:cNvPr id="102" name="Google Shape;102;p17"/>
          <p:cNvPicPr preferRelativeResize="0"/>
          <p:nvPr/>
        </p:nvPicPr>
        <p:blipFill>
          <a:blip r:embed="rId6">
            <a:alphaModFix/>
          </a:blip>
          <a:stretch>
            <a:fillRect/>
          </a:stretch>
        </p:blipFill>
        <p:spPr>
          <a:xfrm>
            <a:off x="7753235" y="3104579"/>
            <a:ext cx="1331903" cy="1984827"/>
          </a:xfrm>
          <a:prstGeom prst="rect">
            <a:avLst/>
          </a:prstGeom>
          <a:noFill/>
          <a:ln>
            <a:noFill/>
          </a:ln>
        </p:spPr>
      </p:pic>
    </p:spTree>
    <p:extLst>
      <p:ext uri="{BB962C8B-B14F-4D97-AF65-F5344CB8AC3E}">
        <p14:creationId xmlns:p14="http://schemas.microsoft.com/office/powerpoint/2010/main" val="21526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33"/>
          <p:cNvSpPr txBox="1"/>
          <p:nvPr/>
        </p:nvSpPr>
        <p:spPr>
          <a:xfrm>
            <a:off x="930978" y="1489252"/>
            <a:ext cx="4653979" cy="226212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dirty="0">
                <a:solidFill>
                  <a:schemeClr val="dk1"/>
                </a:solidFill>
                <a:latin typeface="Google Sans"/>
                <a:ea typeface="Google Sans"/>
                <a:cs typeface="Google Sans"/>
                <a:sym typeface="Google Sans"/>
              </a:rPr>
              <a:t>"The goal is to turn data into information, and information into insight." - </a:t>
            </a:r>
            <a:r>
              <a:rPr lang="en-US" sz="2700" b="1" dirty="0">
                <a:solidFill>
                  <a:schemeClr val="dk1"/>
                </a:solidFill>
                <a:latin typeface="Google Sans"/>
                <a:ea typeface="Google Sans"/>
                <a:cs typeface="Google Sans"/>
                <a:sym typeface="Google Sans"/>
              </a:rPr>
              <a:t>Carly Fiorina, former CEO of Hewlett-Packard.</a:t>
            </a:r>
            <a:endParaRPr lang="en-US" sz="3000" b="1" dirty="0">
              <a:solidFill>
                <a:schemeClr val="dk1"/>
              </a:solidFill>
            </a:endParaRPr>
          </a:p>
        </p:txBody>
      </p:sp>
      <p:pic>
        <p:nvPicPr>
          <p:cNvPr id="241" name="Google Shape;241;p33"/>
          <p:cNvPicPr preferRelativeResize="0"/>
          <p:nvPr/>
        </p:nvPicPr>
        <p:blipFill>
          <a:blip r:embed="rId3">
            <a:alphaModFix/>
          </a:blip>
          <a:stretch>
            <a:fillRect/>
          </a:stretch>
        </p:blipFill>
        <p:spPr>
          <a:xfrm>
            <a:off x="200480" y="976622"/>
            <a:ext cx="730499" cy="525073"/>
          </a:xfrm>
          <a:prstGeom prst="rect">
            <a:avLst/>
          </a:prstGeom>
          <a:noFill/>
          <a:ln>
            <a:noFill/>
          </a:ln>
        </p:spPr>
      </p:pic>
      <p:pic>
        <p:nvPicPr>
          <p:cNvPr id="242" name="Google Shape;242;p33"/>
          <p:cNvPicPr preferRelativeResize="0"/>
          <p:nvPr/>
        </p:nvPicPr>
        <p:blipFill>
          <a:blip r:embed="rId4">
            <a:alphaModFix/>
          </a:blip>
          <a:stretch>
            <a:fillRect/>
          </a:stretch>
        </p:blipFill>
        <p:spPr>
          <a:xfrm>
            <a:off x="2787737" y="3632254"/>
            <a:ext cx="730283" cy="525075"/>
          </a:xfrm>
          <a:prstGeom prst="rect">
            <a:avLst/>
          </a:prstGeom>
          <a:noFill/>
          <a:ln>
            <a:noFill/>
          </a:ln>
        </p:spPr>
      </p:pic>
      <p:pic>
        <p:nvPicPr>
          <p:cNvPr id="243" name="Google Shape;243;p33"/>
          <p:cNvPicPr preferRelativeResize="0"/>
          <p:nvPr/>
        </p:nvPicPr>
        <p:blipFill>
          <a:blip r:embed="rId5">
            <a:alphaModFix/>
          </a:blip>
          <a:stretch>
            <a:fillRect/>
          </a:stretch>
        </p:blipFill>
        <p:spPr>
          <a:xfrm>
            <a:off x="363125" y="327304"/>
            <a:ext cx="1905848" cy="334997"/>
          </a:xfrm>
          <a:prstGeom prst="rect">
            <a:avLst/>
          </a:prstGeom>
          <a:noFill/>
          <a:ln>
            <a:noFill/>
          </a:ln>
        </p:spPr>
      </p:pic>
      <p:pic>
        <p:nvPicPr>
          <p:cNvPr id="244" name="Google Shape;244;p33"/>
          <p:cNvPicPr preferRelativeResize="0"/>
          <p:nvPr/>
        </p:nvPicPr>
        <p:blipFill>
          <a:blip r:embed="rId6">
            <a:alphaModFix/>
          </a:blip>
          <a:stretch>
            <a:fillRect/>
          </a:stretch>
        </p:blipFill>
        <p:spPr>
          <a:xfrm>
            <a:off x="363124" y="4694975"/>
            <a:ext cx="1541074" cy="255100"/>
          </a:xfrm>
          <a:prstGeom prst="rect">
            <a:avLst/>
          </a:prstGeom>
          <a:noFill/>
          <a:ln>
            <a:noFill/>
          </a:ln>
        </p:spPr>
      </p:pic>
      <p:pic>
        <p:nvPicPr>
          <p:cNvPr id="245" name="Google Shape;245;p33"/>
          <p:cNvPicPr preferRelativeResize="0"/>
          <p:nvPr/>
        </p:nvPicPr>
        <p:blipFill rotWithShape="1">
          <a:blip r:embed="rId7">
            <a:alphaModFix/>
          </a:blip>
          <a:srcRect l="-4734" r="16238"/>
          <a:stretch/>
        </p:blipFill>
        <p:spPr>
          <a:xfrm>
            <a:off x="5497350" y="136628"/>
            <a:ext cx="3646649" cy="375816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33"/>
          <p:cNvSpPr txBox="1"/>
          <p:nvPr/>
        </p:nvSpPr>
        <p:spPr>
          <a:xfrm>
            <a:off x="629677" y="1719292"/>
            <a:ext cx="4489868" cy="226212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dirty="0">
                <a:solidFill>
                  <a:schemeClr val="dk1"/>
                </a:solidFill>
                <a:latin typeface="Google Sans"/>
                <a:ea typeface="Google Sans"/>
                <a:cs typeface="Google Sans"/>
                <a:sym typeface="Google Sans"/>
              </a:rPr>
              <a:t>"Without data, you're just another person with an opinion." - </a:t>
            </a:r>
            <a:r>
              <a:rPr lang="en-US" sz="2700" b="1" dirty="0">
                <a:solidFill>
                  <a:schemeClr val="dk1"/>
                </a:solidFill>
                <a:latin typeface="Google Sans"/>
                <a:ea typeface="Google Sans"/>
                <a:cs typeface="Google Sans"/>
                <a:sym typeface="Google Sans"/>
              </a:rPr>
              <a:t>W. Edwards Deming.</a:t>
            </a:r>
          </a:p>
          <a:p>
            <a:pPr marL="0" lvl="0" indent="0" algn="l" rtl="0">
              <a:spcBef>
                <a:spcPts val="0"/>
              </a:spcBef>
              <a:spcAft>
                <a:spcPts val="0"/>
              </a:spcAft>
              <a:buNone/>
            </a:pPr>
            <a:endParaRPr lang="en-US" sz="2700" dirty="0">
              <a:solidFill>
                <a:schemeClr val="dk1"/>
              </a:solidFill>
              <a:latin typeface="Google Sans"/>
              <a:ea typeface="Google Sans"/>
              <a:cs typeface="Google Sans"/>
              <a:sym typeface="Google Sans"/>
            </a:endParaRPr>
          </a:p>
        </p:txBody>
      </p:sp>
      <p:pic>
        <p:nvPicPr>
          <p:cNvPr id="241" name="Google Shape;241;p33"/>
          <p:cNvPicPr preferRelativeResize="0"/>
          <p:nvPr/>
        </p:nvPicPr>
        <p:blipFill>
          <a:blip r:embed="rId3">
            <a:alphaModFix/>
          </a:blip>
          <a:stretch>
            <a:fillRect/>
          </a:stretch>
        </p:blipFill>
        <p:spPr>
          <a:xfrm>
            <a:off x="403162" y="1013117"/>
            <a:ext cx="730499" cy="525073"/>
          </a:xfrm>
          <a:prstGeom prst="rect">
            <a:avLst/>
          </a:prstGeom>
          <a:noFill/>
          <a:ln>
            <a:noFill/>
          </a:ln>
        </p:spPr>
      </p:pic>
      <p:pic>
        <p:nvPicPr>
          <p:cNvPr id="242" name="Google Shape;242;p33"/>
          <p:cNvPicPr preferRelativeResize="0"/>
          <p:nvPr/>
        </p:nvPicPr>
        <p:blipFill>
          <a:blip r:embed="rId4">
            <a:alphaModFix/>
          </a:blip>
          <a:stretch>
            <a:fillRect/>
          </a:stretch>
        </p:blipFill>
        <p:spPr>
          <a:xfrm>
            <a:off x="2812470" y="3390441"/>
            <a:ext cx="730283" cy="525075"/>
          </a:xfrm>
          <a:prstGeom prst="rect">
            <a:avLst/>
          </a:prstGeom>
          <a:noFill/>
          <a:ln>
            <a:noFill/>
          </a:ln>
        </p:spPr>
      </p:pic>
      <p:pic>
        <p:nvPicPr>
          <p:cNvPr id="243" name="Google Shape;243;p33"/>
          <p:cNvPicPr preferRelativeResize="0"/>
          <p:nvPr/>
        </p:nvPicPr>
        <p:blipFill>
          <a:blip r:embed="rId5">
            <a:alphaModFix/>
          </a:blip>
          <a:stretch>
            <a:fillRect/>
          </a:stretch>
        </p:blipFill>
        <p:spPr>
          <a:xfrm>
            <a:off x="363125" y="327304"/>
            <a:ext cx="1905848" cy="334997"/>
          </a:xfrm>
          <a:prstGeom prst="rect">
            <a:avLst/>
          </a:prstGeom>
          <a:noFill/>
          <a:ln>
            <a:noFill/>
          </a:ln>
        </p:spPr>
      </p:pic>
      <p:pic>
        <p:nvPicPr>
          <p:cNvPr id="244" name="Google Shape;244;p33"/>
          <p:cNvPicPr preferRelativeResize="0"/>
          <p:nvPr/>
        </p:nvPicPr>
        <p:blipFill>
          <a:blip r:embed="rId6">
            <a:alphaModFix/>
          </a:blip>
          <a:stretch>
            <a:fillRect/>
          </a:stretch>
        </p:blipFill>
        <p:spPr>
          <a:xfrm>
            <a:off x="363124" y="4694975"/>
            <a:ext cx="1541074" cy="255100"/>
          </a:xfrm>
          <a:prstGeom prst="rect">
            <a:avLst/>
          </a:prstGeom>
          <a:noFill/>
          <a:ln>
            <a:noFill/>
          </a:ln>
        </p:spPr>
      </p:pic>
      <p:pic>
        <p:nvPicPr>
          <p:cNvPr id="245" name="Google Shape;245;p33"/>
          <p:cNvPicPr preferRelativeResize="0"/>
          <p:nvPr/>
        </p:nvPicPr>
        <p:blipFill rotWithShape="1">
          <a:blip r:embed="rId7">
            <a:alphaModFix/>
          </a:blip>
          <a:srcRect l="-4734" r="16238"/>
          <a:stretch/>
        </p:blipFill>
        <p:spPr>
          <a:xfrm>
            <a:off x="4451025" y="510700"/>
            <a:ext cx="4692977" cy="4461252"/>
          </a:xfrm>
          <a:prstGeom prst="rect">
            <a:avLst/>
          </a:prstGeom>
          <a:noFill/>
          <a:ln>
            <a:noFill/>
          </a:ln>
        </p:spPr>
      </p:pic>
    </p:spTree>
    <p:extLst>
      <p:ext uri="{BB962C8B-B14F-4D97-AF65-F5344CB8AC3E}">
        <p14:creationId xmlns:p14="http://schemas.microsoft.com/office/powerpoint/2010/main" val="1742146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3"/>
        <p:cNvGrpSpPr/>
        <p:nvPr/>
      </p:nvGrpSpPr>
      <p:grpSpPr>
        <a:xfrm>
          <a:off x="0" y="0"/>
          <a:ext cx="0" cy="0"/>
          <a:chOff x="0" y="0"/>
          <a:chExt cx="0" cy="0"/>
        </a:xfrm>
      </p:grpSpPr>
      <p:sp>
        <p:nvSpPr>
          <p:cNvPr id="274" name="Google Shape;274;p37"/>
          <p:cNvSpPr txBox="1"/>
          <p:nvPr/>
        </p:nvSpPr>
        <p:spPr>
          <a:xfrm>
            <a:off x="1945950" y="2117213"/>
            <a:ext cx="52521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dirty="0">
                <a:solidFill>
                  <a:schemeClr val="lt1"/>
                </a:solidFill>
                <a:latin typeface="Google Sans"/>
                <a:ea typeface="Google Sans"/>
                <a:cs typeface="Google Sans"/>
                <a:sym typeface="Google Sans"/>
              </a:rPr>
              <a:t>THANK YOU!</a:t>
            </a:r>
            <a:endParaRPr sz="2200" dirty="0">
              <a:solidFill>
                <a:schemeClr val="lt1"/>
              </a:solidFill>
            </a:endParaRPr>
          </a:p>
        </p:txBody>
      </p:sp>
      <p:pic>
        <p:nvPicPr>
          <p:cNvPr id="275" name="Google Shape;275;p37"/>
          <p:cNvPicPr preferRelativeResize="0"/>
          <p:nvPr/>
        </p:nvPicPr>
        <p:blipFill>
          <a:blip r:embed="rId4">
            <a:alphaModFix/>
          </a:blip>
          <a:stretch>
            <a:fillRect/>
          </a:stretch>
        </p:blipFill>
        <p:spPr>
          <a:xfrm>
            <a:off x="370425" y="327850"/>
            <a:ext cx="1905848" cy="317325"/>
          </a:xfrm>
          <a:prstGeom prst="rect">
            <a:avLst/>
          </a:prstGeom>
          <a:noFill/>
          <a:ln>
            <a:noFill/>
          </a:ln>
        </p:spPr>
      </p:pic>
      <p:pic>
        <p:nvPicPr>
          <p:cNvPr id="277" name="Google Shape;277;p37"/>
          <p:cNvPicPr preferRelativeResize="0"/>
          <p:nvPr/>
        </p:nvPicPr>
        <p:blipFill>
          <a:blip r:embed="rId5">
            <a:alphaModFix/>
          </a:blip>
          <a:stretch>
            <a:fillRect/>
          </a:stretch>
        </p:blipFill>
        <p:spPr>
          <a:xfrm>
            <a:off x="7160477" y="4671130"/>
            <a:ext cx="1685202" cy="278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
        <p:cNvGrpSpPr/>
        <p:nvPr/>
      </p:nvGrpSpPr>
      <p:grpSpPr>
        <a:xfrm>
          <a:off x="0" y="0"/>
          <a:ext cx="0" cy="0"/>
          <a:chOff x="0" y="0"/>
          <a:chExt cx="0" cy="0"/>
        </a:xfrm>
      </p:grpSpPr>
      <p:pic>
        <p:nvPicPr>
          <p:cNvPr id="231" name="Google Shape;231;p32"/>
          <p:cNvPicPr preferRelativeResize="0"/>
          <p:nvPr/>
        </p:nvPicPr>
        <p:blipFill>
          <a:blip r:embed="rId3">
            <a:alphaModFix/>
          </a:blip>
          <a:stretch>
            <a:fillRect/>
          </a:stretch>
        </p:blipFill>
        <p:spPr>
          <a:xfrm>
            <a:off x="363125" y="327304"/>
            <a:ext cx="1905848" cy="334997"/>
          </a:xfrm>
          <a:prstGeom prst="rect">
            <a:avLst/>
          </a:prstGeom>
          <a:noFill/>
          <a:ln>
            <a:noFill/>
          </a:ln>
        </p:spPr>
      </p:pic>
      <p:pic>
        <p:nvPicPr>
          <p:cNvPr id="232" name="Google Shape;232;p32"/>
          <p:cNvPicPr preferRelativeResize="0"/>
          <p:nvPr/>
        </p:nvPicPr>
        <p:blipFill>
          <a:blip r:embed="rId4">
            <a:alphaModFix/>
          </a:blip>
          <a:stretch>
            <a:fillRect/>
          </a:stretch>
        </p:blipFill>
        <p:spPr>
          <a:xfrm>
            <a:off x="363124" y="4694975"/>
            <a:ext cx="1541074" cy="255100"/>
          </a:xfrm>
          <a:prstGeom prst="rect">
            <a:avLst/>
          </a:prstGeom>
          <a:noFill/>
          <a:ln>
            <a:noFill/>
          </a:ln>
        </p:spPr>
      </p:pic>
      <p:pic>
        <p:nvPicPr>
          <p:cNvPr id="233" name="Google Shape;233;p32"/>
          <p:cNvPicPr preferRelativeResize="0"/>
          <p:nvPr/>
        </p:nvPicPr>
        <p:blipFill rotWithShape="1">
          <a:blip r:embed="rId5">
            <a:alphaModFix/>
          </a:blip>
          <a:srcRect l="-4734" r="16238"/>
          <a:stretch/>
        </p:blipFill>
        <p:spPr>
          <a:xfrm>
            <a:off x="4451025" y="510700"/>
            <a:ext cx="4692977" cy="4461252"/>
          </a:xfrm>
          <a:prstGeom prst="rect">
            <a:avLst/>
          </a:prstGeom>
          <a:noFill/>
          <a:ln>
            <a:noFill/>
          </a:ln>
        </p:spPr>
      </p:pic>
      <p:sp>
        <p:nvSpPr>
          <p:cNvPr id="234" name="Google Shape;234;p32"/>
          <p:cNvSpPr txBox="1"/>
          <p:nvPr/>
        </p:nvSpPr>
        <p:spPr>
          <a:xfrm>
            <a:off x="467360" y="828040"/>
            <a:ext cx="4104639" cy="787399"/>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1800" dirty="0">
                <a:solidFill>
                  <a:srgbClr val="4883F3"/>
                </a:solidFill>
                <a:latin typeface="Google Sans"/>
                <a:ea typeface="Google Sans"/>
                <a:cs typeface="Google Sans"/>
                <a:sym typeface="Google Sans"/>
              </a:rPr>
              <a:t> Introduction to Product-Led Growth (PLG) and why data is important in decision-making</a:t>
            </a:r>
            <a:endParaRPr sz="1800" dirty="0">
              <a:solidFill>
                <a:srgbClr val="4883F3"/>
              </a:solidFill>
              <a:latin typeface="Google Sans"/>
              <a:ea typeface="Google Sans"/>
              <a:cs typeface="Google Sans"/>
              <a:sym typeface="Google Sans"/>
            </a:endParaRPr>
          </a:p>
        </p:txBody>
      </p:sp>
      <p:sp>
        <p:nvSpPr>
          <p:cNvPr id="235" name="Google Shape;235;p32"/>
          <p:cNvSpPr txBox="1"/>
          <p:nvPr/>
        </p:nvSpPr>
        <p:spPr>
          <a:xfrm>
            <a:off x="816070" y="1816394"/>
            <a:ext cx="3634955" cy="2677626"/>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rgbClr val="4883F3"/>
              </a:buClr>
              <a:buSzPts val="1800"/>
              <a:buFont typeface="Google Sans"/>
              <a:buAutoNum type="arabicPeriod"/>
            </a:pPr>
            <a:r>
              <a:rPr lang="en-US" sz="1800" dirty="0">
                <a:solidFill>
                  <a:srgbClr val="424242"/>
                </a:solidFill>
                <a:latin typeface="Google Sans"/>
                <a:ea typeface="Google Sans"/>
                <a:cs typeface="Google Sans"/>
                <a:sym typeface="Google Sans"/>
              </a:rPr>
              <a:t>Introduction to Product-Led Growth (PLG) </a:t>
            </a:r>
          </a:p>
          <a:p>
            <a:pPr marL="457200" lvl="0" indent="-342900" algn="l" rtl="0">
              <a:lnSpc>
                <a:spcPct val="150000"/>
              </a:lnSpc>
              <a:spcBef>
                <a:spcPts val="0"/>
              </a:spcBef>
              <a:spcAft>
                <a:spcPts val="0"/>
              </a:spcAft>
              <a:buClr>
                <a:srgbClr val="4883F3"/>
              </a:buClr>
              <a:buSzPts val="1800"/>
              <a:buFont typeface="Google Sans"/>
              <a:buAutoNum type="arabicPeriod"/>
            </a:pPr>
            <a:r>
              <a:rPr lang="en-US" sz="1800" dirty="0">
                <a:solidFill>
                  <a:srgbClr val="424242"/>
                </a:solidFill>
                <a:latin typeface="Google Sans"/>
                <a:ea typeface="Google Sans"/>
                <a:cs typeface="Google Sans"/>
                <a:sym typeface="Google Sans"/>
              </a:rPr>
              <a:t>Why Data is Important in Decision-Making</a:t>
            </a:r>
          </a:p>
          <a:p>
            <a:pPr marL="457200" lvl="0" indent="-342900" algn="l" rtl="0">
              <a:lnSpc>
                <a:spcPct val="150000"/>
              </a:lnSpc>
              <a:spcBef>
                <a:spcPts val="0"/>
              </a:spcBef>
              <a:spcAft>
                <a:spcPts val="0"/>
              </a:spcAft>
              <a:buClr>
                <a:srgbClr val="4883F3"/>
              </a:buClr>
              <a:buSzPts val="1800"/>
              <a:buFont typeface="Google Sans"/>
              <a:buAutoNum type="arabicPeriod"/>
            </a:pPr>
            <a:r>
              <a:rPr lang="en-US" sz="1800" dirty="0">
                <a:solidFill>
                  <a:srgbClr val="424242"/>
                </a:solidFill>
                <a:latin typeface="Google Sans"/>
                <a:ea typeface="Google Sans"/>
                <a:cs typeface="Google Sans"/>
                <a:sym typeface="Google Sans"/>
              </a:rPr>
              <a:t>Key Metrics to Measure for PLG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1"/>
        <p:cNvGrpSpPr/>
        <p:nvPr/>
      </p:nvGrpSpPr>
      <p:grpSpPr>
        <a:xfrm>
          <a:off x="0" y="0"/>
          <a:ext cx="0" cy="0"/>
          <a:chOff x="0" y="0"/>
          <a:chExt cx="0" cy="0"/>
        </a:xfrm>
      </p:grpSpPr>
      <p:sp>
        <p:nvSpPr>
          <p:cNvPr id="282" name="Google Shape;282;p38"/>
          <p:cNvSpPr txBox="1"/>
          <p:nvPr/>
        </p:nvSpPr>
        <p:spPr>
          <a:xfrm>
            <a:off x="560612" y="870856"/>
            <a:ext cx="2946262" cy="864689"/>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1800" b="1" dirty="0">
                <a:solidFill>
                  <a:schemeClr val="dk1"/>
                </a:solidFill>
                <a:latin typeface="Google Sans"/>
                <a:ea typeface="Google Sans"/>
                <a:cs typeface="Google Sans"/>
                <a:sym typeface="Google Sans"/>
              </a:rPr>
              <a:t>Introduction to Product-Led Growth (PLG) </a:t>
            </a:r>
          </a:p>
        </p:txBody>
      </p:sp>
      <p:sp>
        <p:nvSpPr>
          <p:cNvPr id="283" name="Google Shape;283;p38"/>
          <p:cNvSpPr txBox="1"/>
          <p:nvPr/>
        </p:nvSpPr>
        <p:spPr>
          <a:xfrm>
            <a:off x="363124" y="1363288"/>
            <a:ext cx="4957021" cy="33621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i="0" dirty="0">
                <a:solidFill>
                  <a:srgbClr val="374151"/>
                </a:solidFill>
                <a:effectLst/>
                <a:latin typeface="Google Sans" panose="020B0604020202020204" charset="0"/>
                <a:ea typeface="Google Sans" panose="020B0604020202020204" charset="0"/>
                <a:cs typeface="Google Sans" panose="020B0604020202020204" charset="0"/>
              </a:rPr>
              <a:t>Product-Led Growth (PLG) is a business strategy that focuses on using the product itself to drive growth and customer acquisition, rather than relying on traditional marketing and sales tactics. It involves creating a product that is intuitive, user-friendly, and provides value to customers from the very beginning of their journey with the product.</a:t>
            </a:r>
            <a:endParaRPr sz="2000" dirty="0">
              <a:solidFill>
                <a:schemeClr val="dk1"/>
              </a:solidFill>
              <a:latin typeface="Google Sans" panose="020B0604020202020204" charset="0"/>
              <a:ea typeface="Google Sans" panose="020B0604020202020204" charset="0"/>
              <a:cs typeface="Google Sans" panose="020B0604020202020204" charset="0"/>
              <a:sym typeface="Google Sans"/>
            </a:endParaRPr>
          </a:p>
        </p:txBody>
      </p:sp>
      <p:pic>
        <p:nvPicPr>
          <p:cNvPr id="285" name="Google Shape;285;p38"/>
          <p:cNvPicPr preferRelativeResize="0"/>
          <p:nvPr/>
        </p:nvPicPr>
        <p:blipFill>
          <a:blip r:embed="rId3">
            <a:alphaModFix/>
          </a:blip>
          <a:stretch>
            <a:fillRect/>
          </a:stretch>
        </p:blipFill>
        <p:spPr>
          <a:xfrm>
            <a:off x="363125" y="327304"/>
            <a:ext cx="1905848" cy="334997"/>
          </a:xfrm>
          <a:prstGeom prst="rect">
            <a:avLst/>
          </a:prstGeom>
          <a:noFill/>
          <a:ln>
            <a:noFill/>
          </a:ln>
        </p:spPr>
      </p:pic>
      <p:pic>
        <p:nvPicPr>
          <p:cNvPr id="286" name="Google Shape;286;p38"/>
          <p:cNvPicPr preferRelativeResize="0"/>
          <p:nvPr/>
        </p:nvPicPr>
        <p:blipFill>
          <a:blip r:embed="rId4">
            <a:alphaModFix/>
          </a:blip>
          <a:stretch>
            <a:fillRect/>
          </a:stretch>
        </p:blipFill>
        <p:spPr>
          <a:xfrm>
            <a:off x="363124" y="4694975"/>
            <a:ext cx="1541074" cy="255100"/>
          </a:xfrm>
          <a:prstGeom prst="rect">
            <a:avLst/>
          </a:prstGeom>
          <a:noFill/>
          <a:ln>
            <a:noFill/>
          </a:ln>
        </p:spPr>
      </p:pic>
      <p:pic>
        <p:nvPicPr>
          <p:cNvPr id="1028" name="Picture 4" descr="What is Product-Led Growth? Definitions, examples | Pendo.io">
            <a:extLst>
              <a:ext uri="{FF2B5EF4-FFF2-40B4-BE49-F238E27FC236}">
                <a16:creationId xmlns:a16="http://schemas.microsoft.com/office/drawing/2014/main" id="{D676CB65-49B4-C1B4-D7C5-1CBAD84A70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3115" y="1403478"/>
            <a:ext cx="3727761" cy="23365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363125" y="327304"/>
            <a:ext cx="1905848" cy="334997"/>
          </a:xfrm>
          <a:prstGeom prst="rect">
            <a:avLst/>
          </a:prstGeom>
          <a:noFill/>
          <a:ln>
            <a:noFill/>
          </a:ln>
        </p:spPr>
      </p:pic>
      <p:pic>
        <p:nvPicPr>
          <p:cNvPr id="96" name="Google Shape;96;p17"/>
          <p:cNvPicPr preferRelativeResize="0"/>
          <p:nvPr/>
        </p:nvPicPr>
        <p:blipFill>
          <a:blip r:embed="rId4">
            <a:alphaModFix/>
          </a:blip>
          <a:stretch>
            <a:fillRect/>
          </a:stretch>
        </p:blipFill>
        <p:spPr>
          <a:xfrm>
            <a:off x="363124" y="4694975"/>
            <a:ext cx="1541074" cy="255100"/>
          </a:xfrm>
          <a:prstGeom prst="rect">
            <a:avLst/>
          </a:prstGeom>
          <a:noFill/>
          <a:ln>
            <a:noFill/>
          </a:ln>
        </p:spPr>
      </p:pic>
      <p:sp>
        <p:nvSpPr>
          <p:cNvPr id="97" name="Google Shape;97;p17"/>
          <p:cNvSpPr txBox="1"/>
          <p:nvPr/>
        </p:nvSpPr>
        <p:spPr>
          <a:xfrm>
            <a:off x="305336" y="980902"/>
            <a:ext cx="6195217" cy="3231624"/>
          </a:xfrm>
          <a:prstGeom prst="rect">
            <a:avLst/>
          </a:prstGeom>
          <a:noFill/>
          <a:ln>
            <a:noFill/>
          </a:ln>
        </p:spPr>
        <p:txBody>
          <a:bodyPr spcFirstLastPara="1" wrap="square" lIns="91425" tIns="91425" rIns="91425" bIns="91425" anchor="t" anchorCtr="0">
            <a:spAutoFit/>
          </a:bodyPr>
          <a:lstStyle/>
          <a:p>
            <a:pPr marL="114300" lvl="0" algn="l" rtl="0">
              <a:lnSpc>
                <a:spcPct val="150000"/>
              </a:lnSpc>
              <a:spcBef>
                <a:spcPts val="0"/>
              </a:spcBef>
              <a:spcAft>
                <a:spcPts val="0"/>
              </a:spcAft>
              <a:buClr>
                <a:srgbClr val="4883F3"/>
              </a:buClr>
              <a:buSzPts val="1800"/>
            </a:pPr>
            <a:r>
              <a:rPr lang="en-US" sz="2000" b="1" dirty="0">
                <a:solidFill>
                  <a:srgbClr val="424242"/>
                </a:solidFill>
                <a:latin typeface="Google Sans"/>
                <a:ea typeface="Google Sans"/>
                <a:cs typeface="Google Sans"/>
                <a:sym typeface="Google Sans"/>
              </a:rPr>
              <a:t>Why Data is Important in Decision-Making?</a:t>
            </a:r>
          </a:p>
          <a:p>
            <a:pPr marL="114300" lvl="0" algn="l" rtl="0">
              <a:lnSpc>
                <a:spcPct val="150000"/>
              </a:lnSpc>
              <a:spcBef>
                <a:spcPts val="0"/>
              </a:spcBef>
              <a:spcAft>
                <a:spcPts val="0"/>
              </a:spcAft>
              <a:buClr>
                <a:srgbClr val="4883F3"/>
              </a:buClr>
              <a:buSzPts val="1800"/>
            </a:pPr>
            <a:r>
              <a:rPr lang="en-US" sz="2000" dirty="0">
                <a:solidFill>
                  <a:srgbClr val="424242"/>
                </a:solidFill>
                <a:latin typeface="Google Sans"/>
                <a:ea typeface="Google Sans"/>
                <a:cs typeface="Google Sans"/>
                <a:sym typeface="Google Sans"/>
              </a:rPr>
              <a:t>Data is essential in PLG decision-making, as it helps businesses to understand user behavior, preferences, and needs. This information can be used to optimize the product and improve the customer experience, which in turn drives growth.</a:t>
            </a:r>
          </a:p>
          <a:p>
            <a:pPr marL="0" lvl="0" indent="0" algn="l" rtl="0">
              <a:spcBef>
                <a:spcPts val="0"/>
              </a:spcBef>
              <a:spcAft>
                <a:spcPts val="0"/>
              </a:spcAft>
              <a:buNone/>
            </a:pPr>
            <a:endParaRPr sz="1800" dirty="0">
              <a:solidFill>
                <a:srgbClr val="434343"/>
              </a:solidFill>
              <a:latin typeface="Google Sans"/>
              <a:ea typeface="Google Sans"/>
              <a:cs typeface="Google Sans"/>
              <a:sym typeface="Google Sans"/>
            </a:endParaRPr>
          </a:p>
        </p:txBody>
      </p:sp>
      <p:pic>
        <p:nvPicPr>
          <p:cNvPr id="101" name="Google Shape;101;p17"/>
          <p:cNvPicPr preferRelativeResize="0"/>
          <p:nvPr/>
        </p:nvPicPr>
        <p:blipFill>
          <a:blip r:embed="rId5">
            <a:alphaModFix/>
          </a:blip>
          <a:stretch>
            <a:fillRect/>
          </a:stretch>
        </p:blipFill>
        <p:spPr>
          <a:xfrm>
            <a:off x="6240800" y="170071"/>
            <a:ext cx="2598400" cy="1456000"/>
          </a:xfrm>
          <a:prstGeom prst="rect">
            <a:avLst/>
          </a:prstGeom>
          <a:noFill/>
          <a:ln>
            <a:noFill/>
          </a:ln>
        </p:spPr>
      </p:pic>
      <p:pic>
        <p:nvPicPr>
          <p:cNvPr id="102" name="Google Shape;102;p17"/>
          <p:cNvPicPr preferRelativeResize="0"/>
          <p:nvPr/>
        </p:nvPicPr>
        <p:blipFill>
          <a:blip r:embed="rId6">
            <a:alphaModFix/>
          </a:blip>
          <a:stretch>
            <a:fillRect/>
          </a:stretch>
        </p:blipFill>
        <p:spPr>
          <a:xfrm>
            <a:off x="6286500" y="1738234"/>
            <a:ext cx="2737789" cy="25071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pic>
        <p:nvPicPr>
          <p:cNvPr id="151" name="Google Shape;151;p23"/>
          <p:cNvPicPr preferRelativeResize="0"/>
          <p:nvPr/>
        </p:nvPicPr>
        <p:blipFill rotWithShape="1">
          <a:blip r:embed="rId3">
            <a:alphaModFix/>
          </a:blip>
          <a:srcRect t="46053"/>
          <a:stretch/>
        </p:blipFill>
        <p:spPr>
          <a:xfrm>
            <a:off x="3380014" y="0"/>
            <a:ext cx="2769460" cy="810986"/>
          </a:xfrm>
          <a:prstGeom prst="rect">
            <a:avLst/>
          </a:prstGeom>
          <a:noFill/>
          <a:ln>
            <a:noFill/>
          </a:ln>
        </p:spPr>
      </p:pic>
      <p:pic>
        <p:nvPicPr>
          <p:cNvPr id="152" name="Google Shape;152;p23"/>
          <p:cNvPicPr preferRelativeResize="0"/>
          <p:nvPr/>
        </p:nvPicPr>
        <p:blipFill rotWithShape="1">
          <a:blip r:embed="rId4">
            <a:alphaModFix/>
          </a:blip>
          <a:srcRect r="35991" b="42333"/>
          <a:stretch/>
        </p:blipFill>
        <p:spPr>
          <a:xfrm>
            <a:off x="6868125" y="3900725"/>
            <a:ext cx="2269926" cy="1251224"/>
          </a:xfrm>
          <a:prstGeom prst="rect">
            <a:avLst/>
          </a:prstGeom>
          <a:noFill/>
          <a:ln>
            <a:noFill/>
          </a:ln>
        </p:spPr>
      </p:pic>
      <p:sp>
        <p:nvSpPr>
          <p:cNvPr id="153" name="Google Shape;153;p23"/>
          <p:cNvSpPr txBox="1"/>
          <p:nvPr/>
        </p:nvSpPr>
        <p:spPr>
          <a:xfrm>
            <a:off x="61413" y="1390857"/>
            <a:ext cx="5876744" cy="2769959"/>
          </a:xfrm>
          <a:prstGeom prst="rect">
            <a:avLst/>
          </a:prstGeom>
          <a:noFill/>
          <a:ln>
            <a:noFill/>
          </a:ln>
        </p:spPr>
        <p:txBody>
          <a:bodyPr spcFirstLastPara="1" wrap="square" lIns="91425" tIns="91425" rIns="91425" bIns="91425" anchor="t" anchorCtr="0">
            <a:spAutoFit/>
          </a:bodyPr>
          <a:lstStyle/>
          <a:p>
            <a:pPr marL="114300" lvl="0" algn="l" rtl="0">
              <a:lnSpc>
                <a:spcPct val="150000"/>
              </a:lnSpc>
              <a:spcBef>
                <a:spcPts val="0"/>
              </a:spcBef>
              <a:spcAft>
                <a:spcPts val="0"/>
              </a:spcAft>
              <a:buClr>
                <a:srgbClr val="4883F3"/>
              </a:buClr>
              <a:buSzPts val="1800"/>
            </a:pPr>
            <a:r>
              <a:rPr lang="en-US" sz="2800" dirty="0">
                <a:solidFill>
                  <a:srgbClr val="4883F3"/>
                </a:solidFill>
                <a:latin typeface="Google Sans"/>
                <a:ea typeface="Google Sans"/>
                <a:cs typeface="Google Sans"/>
                <a:sym typeface="Google Sans"/>
              </a:rPr>
              <a:t>Activation Rate: the percentage of users who complete a specific action within the product (e.g., sign up, make a purchase)</a:t>
            </a:r>
            <a:endParaRPr lang="en-US" sz="2800" dirty="0">
              <a:solidFill>
                <a:srgbClr val="424242"/>
              </a:solidFill>
              <a:latin typeface="Google Sans"/>
              <a:ea typeface="Google Sans"/>
              <a:cs typeface="Google Sans"/>
              <a:sym typeface="Google Sans"/>
            </a:endParaRPr>
          </a:p>
        </p:txBody>
      </p:sp>
      <p:sp>
        <p:nvSpPr>
          <p:cNvPr id="155" name="Google Shape;155;p23"/>
          <p:cNvSpPr txBox="1"/>
          <p:nvPr/>
        </p:nvSpPr>
        <p:spPr>
          <a:xfrm>
            <a:off x="61414" y="595557"/>
            <a:ext cx="39282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i="0" dirty="0">
                <a:solidFill>
                  <a:srgbClr val="374151"/>
                </a:solidFill>
                <a:effectLst/>
                <a:latin typeface="Söhne"/>
              </a:rPr>
              <a:t>Key Metrics to Measure for PLG</a:t>
            </a:r>
            <a:r>
              <a:rPr lang="en" sz="1800" b="1" dirty="0">
                <a:solidFill>
                  <a:schemeClr val="dk1"/>
                </a:solidFill>
                <a:latin typeface="Google Sans"/>
                <a:ea typeface="Google Sans"/>
                <a:cs typeface="Google Sans"/>
                <a:sym typeface="Google Sans"/>
              </a:rPr>
              <a:t>.</a:t>
            </a:r>
            <a:endParaRPr sz="1800" b="1" dirty="0">
              <a:solidFill>
                <a:schemeClr val="dk1"/>
              </a:solidFill>
              <a:latin typeface="Google Sans"/>
              <a:ea typeface="Google Sans"/>
              <a:cs typeface="Google Sans"/>
              <a:sym typeface="Google Sans"/>
            </a:endParaRPr>
          </a:p>
        </p:txBody>
      </p:sp>
      <p:pic>
        <p:nvPicPr>
          <p:cNvPr id="156" name="Google Shape;156;p23"/>
          <p:cNvPicPr preferRelativeResize="0"/>
          <p:nvPr/>
        </p:nvPicPr>
        <p:blipFill>
          <a:blip r:embed="rId5">
            <a:alphaModFix/>
          </a:blip>
          <a:stretch>
            <a:fillRect/>
          </a:stretch>
        </p:blipFill>
        <p:spPr>
          <a:xfrm>
            <a:off x="363156" y="4571263"/>
            <a:ext cx="2155023" cy="378816"/>
          </a:xfrm>
          <a:prstGeom prst="rect">
            <a:avLst/>
          </a:prstGeom>
          <a:noFill/>
          <a:ln>
            <a:noFill/>
          </a:ln>
        </p:spPr>
      </p:pic>
      <p:pic>
        <p:nvPicPr>
          <p:cNvPr id="157" name="Google Shape;157;p23"/>
          <p:cNvPicPr preferRelativeResize="0"/>
          <p:nvPr/>
        </p:nvPicPr>
        <p:blipFill>
          <a:blip r:embed="rId6">
            <a:alphaModFix/>
          </a:blip>
          <a:stretch>
            <a:fillRect/>
          </a:stretch>
        </p:blipFill>
        <p:spPr>
          <a:xfrm>
            <a:off x="6749143" y="1390858"/>
            <a:ext cx="2514600" cy="2610318"/>
          </a:xfrm>
          <a:prstGeom prst="rect">
            <a:avLst/>
          </a:prstGeom>
          <a:noFill/>
          <a:ln>
            <a:noFill/>
          </a:ln>
        </p:spPr>
      </p:pic>
      <p:pic>
        <p:nvPicPr>
          <p:cNvPr id="158" name="Google Shape;158;p23"/>
          <p:cNvPicPr preferRelativeResize="0"/>
          <p:nvPr/>
        </p:nvPicPr>
        <p:blipFill>
          <a:blip r:embed="rId7">
            <a:alphaModFix/>
          </a:blip>
          <a:stretch>
            <a:fillRect/>
          </a:stretch>
        </p:blipFill>
        <p:spPr>
          <a:xfrm>
            <a:off x="7160477" y="4671130"/>
            <a:ext cx="1685202" cy="278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pic>
        <p:nvPicPr>
          <p:cNvPr id="151" name="Google Shape;151;p23"/>
          <p:cNvPicPr preferRelativeResize="0"/>
          <p:nvPr/>
        </p:nvPicPr>
        <p:blipFill rotWithShape="1">
          <a:blip r:embed="rId3">
            <a:alphaModFix/>
          </a:blip>
          <a:srcRect t="46053"/>
          <a:stretch/>
        </p:blipFill>
        <p:spPr>
          <a:xfrm>
            <a:off x="3380014" y="0"/>
            <a:ext cx="2769460" cy="810986"/>
          </a:xfrm>
          <a:prstGeom prst="rect">
            <a:avLst/>
          </a:prstGeom>
          <a:noFill/>
          <a:ln>
            <a:noFill/>
          </a:ln>
        </p:spPr>
      </p:pic>
      <p:pic>
        <p:nvPicPr>
          <p:cNvPr id="152" name="Google Shape;152;p23"/>
          <p:cNvPicPr preferRelativeResize="0"/>
          <p:nvPr/>
        </p:nvPicPr>
        <p:blipFill rotWithShape="1">
          <a:blip r:embed="rId4">
            <a:alphaModFix/>
          </a:blip>
          <a:srcRect r="35991" b="42333"/>
          <a:stretch/>
        </p:blipFill>
        <p:spPr>
          <a:xfrm>
            <a:off x="6868125" y="3900725"/>
            <a:ext cx="2269926" cy="1251224"/>
          </a:xfrm>
          <a:prstGeom prst="rect">
            <a:avLst/>
          </a:prstGeom>
          <a:noFill/>
          <a:ln>
            <a:noFill/>
          </a:ln>
        </p:spPr>
      </p:pic>
      <p:sp>
        <p:nvSpPr>
          <p:cNvPr id="153" name="Google Shape;153;p23"/>
          <p:cNvSpPr txBox="1"/>
          <p:nvPr/>
        </p:nvSpPr>
        <p:spPr>
          <a:xfrm>
            <a:off x="61413" y="1390857"/>
            <a:ext cx="5909401" cy="2123628"/>
          </a:xfrm>
          <a:prstGeom prst="rect">
            <a:avLst/>
          </a:prstGeom>
          <a:noFill/>
          <a:ln>
            <a:noFill/>
          </a:ln>
        </p:spPr>
        <p:txBody>
          <a:bodyPr spcFirstLastPara="1" wrap="square" lIns="91425" tIns="91425" rIns="91425" bIns="91425" anchor="t" anchorCtr="0">
            <a:spAutoFit/>
          </a:bodyPr>
          <a:lstStyle/>
          <a:p>
            <a:pPr marL="114300" lvl="0" algn="l" rtl="0">
              <a:lnSpc>
                <a:spcPct val="150000"/>
              </a:lnSpc>
              <a:spcBef>
                <a:spcPts val="0"/>
              </a:spcBef>
              <a:spcAft>
                <a:spcPts val="0"/>
              </a:spcAft>
              <a:buClr>
                <a:srgbClr val="4883F3"/>
              </a:buClr>
              <a:buSzPts val="1800"/>
            </a:pPr>
            <a:r>
              <a:rPr lang="en-US" sz="2800" dirty="0">
                <a:solidFill>
                  <a:srgbClr val="4883F3"/>
                </a:solidFill>
                <a:latin typeface="Google Sans"/>
                <a:ea typeface="Google Sans"/>
                <a:cs typeface="Google Sans"/>
                <a:sym typeface="Google Sans"/>
              </a:rPr>
              <a:t>Retention Rate: the percentage of        users who continue to use the product over time</a:t>
            </a:r>
            <a:endParaRPr lang="en-US" sz="2800" dirty="0">
              <a:solidFill>
                <a:srgbClr val="424242"/>
              </a:solidFill>
              <a:latin typeface="Google Sans"/>
              <a:ea typeface="Google Sans"/>
              <a:cs typeface="Google Sans"/>
              <a:sym typeface="Google Sans"/>
            </a:endParaRPr>
          </a:p>
        </p:txBody>
      </p:sp>
      <p:sp>
        <p:nvSpPr>
          <p:cNvPr id="155" name="Google Shape;155;p23"/>
          <p:cNvSpPr txBox="1"/>
          <p:nvPr/>
        </p:nvSpPr>
        <p:spPr>
          <a:xfrm>
            <a:off x="61414" y="595557"/>
            <a:ext cx="39282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i="0" dirty="0">
                <a:solidFill>
                  <a:srgbClr val="374151"/>
                </a:solidFill>
                <a:effectLst/>
                <a:latin typeface="Söhne"/>
              </a:rPr>
              <a:t>Key Metrics to Measure for PLG</a:t>
            </a:r>
            <a:r>
              <a:rPr lang="en" sz="1800" b="1" dirty="0">
                <a:solidFill>
                  <a:schemeClr val="dk1"/>
                </a:solidFill>
                <a:latin typeface="Google Sans"/>
                <a:ea typeface="Google Sans"/>
                <a:cs typeface="Google Sans"/>
                <a:sym typeface="Google Sans"/>
              </a:rPr>
              <a:t>.</a:t>
            </a:r>
            <a:endParaRPr sz="1800" b="1" dirty="0">
              <a:solidFill>
                <a:schemeClr val="dk1"/>
              </a:solidFill>
              <a:latin typeface="Google Sans"/>
              <a:ea typeface="Google Sans"/>
              <a:cs typeface="Google Sans"/>
              <a:sym typeface="Google Sans"/>
            </a:endParaRPr>
          </a:p>
        </p:txBody>
      </p:sp>
      <p:pic>
        <p:nvPicPr>
          <p:cNvPr id="156" name="Google Shape;156;p23"/>
          <p:cNvPicPr preferRelativeResize="0"/>
          <p:nvPr/>
        </p:nvPicPr>
        <p:blipFill>
          <a:blip r:embed="rId5">
            <a:alphaModFix/>
          </a:blip>
          <a:stretch>
            <a:fillRect/>
          </a:stretch>
        </p:blipFill>
        <p:spPr>
          <a:xfrm>
            <a:off x="363156" y="4571263"/>
            <a:ext cx="2155023" cy="378816"/>
          </a:xfrm>
          <a:prstGeom prst="rect">
            <a:avLst/>
          </a:prstGeom>
          <a:noFill/>
          <a:ln>
            <a:noFill/>
          </a:ln>
        </p:spPr>
      </p:pic>
      <p:pic>
        <p:nvPicPr>
          <p:cNvPr id="157" name="Google Shape;157;p23"/>
          <p:cNvPicPr preferRelativeResize="0"/>
          <p:nvPr/>
        </p:nvPicPr>
        <p:blipFill>
          <a:blip r:embed="rId6">
            <a:alphaModFix/>
          </a:blip>
          <a:stretch>
            <a:fillRect/>
          </a:stretch>
        </p:blipFill>
        <p:spPr>
          <a:xfrm>
            <a:off x="6749143" y="1390858"/>
            <a:ext cx="2514600" cy="2610318"/>
          </a:xfrm>
          <a:prstGeom prst="rect">
            <a:avLst/>
          </a:prstGeom>
          <a:noFill/>
          <a:ln>
            <a:noFill/>
          </a:ln>
        </p:spPr>
      </p:pic>
      <p:pic>
        <p:nvPicPr>
          <p:cNvPr id="158" name="Google Shape;158;p23"/>
          <p:cNvPicPr preferRelativeResize="0"/>
          <p:nvPr/>
        </p:nvPicPr>
        <p:blipFill>
          <a:blip r:embed="rId7">
            <a:alphaModFix/>
          </a:blip>
          <a:stretch>
            <a:fillRect/>
          </a:stretch>
        </p:blipFill>
        <p:spPr>
          <a:xfrm>
            <a:off x="7160477" y="4671130"/>
            <a:ext cx="1685202" cy="278950"/>
          </a:xfrm>
          <a:prstGeom prst="rect">
            <a:avLst/>
          </a:prstGeom>
          <a:noFill/>
          <a:ln>
            <a:noFill/>
          </a:ln>
        </p:spPr>
      </p:pic>
    </p:spTree>
    <p:extLst>
      <p:ext uri="{BB962C8B-B14F-4D97-AF65-F5344CB8AC3E}">
        <p14:creationId xmlns:p14="http://schemas.microsoft.com/office/powerpoint/2010/main" val="3934651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pic>
        <p:nvPicPr>
          <p:cNvPr id="151" name="Google Shape;151;p23"/>
          <p:cNvPicPr preferRelativeResize="0"/>
          <p:nvPr/>
        </p:nvPicPr>
        <p:blipFill rotWithShape="1">
          <a:blip r:embed="rId3">
            <a:alphaModFix/>
          </a:blip>
          <a:srcRect t="46053"/>
          <a:stretch/>
        </p:blipFill>
        <p:spPr>
          <a:xfrm>
            <a:off x="3380014" y="0"/>
            <a:ext cx="2769460" cy="810986"/>
          </a:xfrm>
          <a:prstGeom prst="rect">
            <a:avLst/>
          </a:prstGeom>
          <a:noFill/>
          <a:ln>
            <a:noFill/>
          </a:ln>
        </p:spPr>
      </p:pic>
      <p:pic>
        <p:nvPicPr>
          <p:cNvPr id="152" name="Google Shape;152;p23"/>
          <p:cNvPicPr preferRelativeResize="0"/>
          <p:nvPr/>
        </p:nvPicPr>
        <p:blipFill rotWithShape="1">
          <a:blip r:embed="rId4">
            <a:alphaModFix/>
          </a:blip>
          <a:srcRect r="35991" b="42333"/>
          <a:stretch/>
        </p:blipFill>
        <p:spPr>
          <a:xfrm>
            <a:off x="6868125" y="3900725"/>
            <a:ext cx="2269926" cy="1251224"/>
          </a:xfrm>
          <a:prstGeom prst="rect">
            <a:avLst/>
          </a:prstGeom>
          <a:noFill/>
          <a:ln>
            <a:noFill/>
          </a:ln>
        </p:spPr>
      </p:pic>
      <p:sp>
        <p:nvSpPr>
          <p:cNvPr id="153" name="Google Shape;153;p23"/>
          <p:cNvSpPr txBox="1"/>
          <p:nvPr/>
        </p:nvSpPr>
        <p:spPr>
          <a:xfrm>
            <a:off x="61413" y="1390857"/>
            <a:ext cx="5909401" cy="2123628"/>
          </a:xfrm>
          <a:prstGeom prst="rect">
            <a:avLst/>
          </a:prstGeom>
          <a:noFill/>
          <a:ln>
            <a:noFill/>
          </a:ln>
        </p:spPr>
        <p:txBody>
          <a:bodyPr spcFirstLastPara="1" wrap="square" lIns="91425" tIns="91425" rIns="91425" bIns="91425" anchor="t" anchorCtr="0">
            <a:spAutoFit/>
          </a:bodyPr>
          <a:lstStyle/>
          <a:p>
            <a:pPr marL="114300" lvl="0" algn="l" rtl="0">
              <a:lnSpc>
                <a:spcPct val="150000"/>
              </a:lnSpc>
              <a:spcBef>
                <a:spcPts val="0"/>
              </a:spcBef>
              <a:spcAft>
                <a:spcPts val="0"/>
              </a:spcAft>
              <a:buClr>
                <a:srgbClr val="4883F3"/>
              </a:buClr>
              <a:buSzPts val="1800"/>
            </a:pPr>
            <a:r>
              <a:rPr lang="en-US" sz="2800" dirty="0">
                <a:solidFill>
                  <a:srgbClr val="4883F3"/>
                </a:solidFill>
                <a:latin typeface="Google Sans"/>
                <a:ea typeface="Google Sans"/>
                <a:cs typeface="Google Sans"/>
                <a:sym typeface="Google Sans"/>
              </a:rPr>
              <a:t>Net Promoter Score (NPS): a measure of customer satisfaction and loyalty</a:t>
            </a:r>
            <a:endParaRPr lang="en-US" sz="2800" dirty="0">
              <a:solidFill>
                <a:srgbClr val="424242"/>
              </a:solidFill>
              <a:latin typeface="Google Sans"/>
              <a:ea typeface="Google Sans"/>
              <a:cs typeface="Google Sans"/>
              <a:sym typeface="Google Sans"/>
            </a:endParaRPr>
          </a:p>
        </p:txBody>
      </p:sp>
      <p:sp>
        <p:nvSpPr>
          <p:cNvPr id="155" name="Google Shape;155;p23"/>
          <p:cNvSpPr txBox="1"/>
          <p:nvPr/>
        </p:nvSpPr>
        <p:spPr>
          <a:xfrm>
            <a:off x="61414" y="595557"/>
            <a:ext cx="39282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i="0" dirty="0">
                <a:solidFill>
                  <a:srgbClr val="374151"/>
                </a:solidFill>
                <a:effectLst/>
                <a:latin typeface="Söhne"/>
              </a:rPr>
              <a:t>Key Metrics to Measure for PLG</a:t>
            </a:r>
            <a:r>
              <a:rPr lang="en" sz="1800" b="1" dirty="0">
                <a:solidFill>
                  <a:schemeClr val="dk1"/>
                </a:solidFill>
                <a:latin typeface="Google Sans"/>
                <a:ea typeface="Google Sans"/>
                <a:cs typeface="Google Sans"/>
                <a:sym typeface="Google Sans"/>
              </a:rPr>
              <a:t>.</a:t>
            </a:r>
            <a:endParaRPr sz="1800" b="1" dirty="0">
              <a:solidFill>
                <a:schemeClr val="dk1"/>
              </a:solidFill>
              <a:latin typeface="Google Sans"/>
              <a:ea typeface="Google Sans"/>
              <a:cs typeface="Google Sans"/>
              <a:sym typeface="Google Sans"/>
            </a:endParaRPr>
          </a:p>
        </p:txBody>
      </p:sp>
      <p:pic>
        <p:nvPicPr>
          <p:cNvPr id="156" name="Google Shape;156;p23"/>
          <p:cNvPicPr preferRelativeResize="0"/>
          <p:nvPr/>
        </p:nvPicPr>
        <p:blipFill>
          <a:blip r:embed="rId5">
            <a:alphaModFix/>
          </a:blip>
          <a:stretch>
            <a:fillRect/>
          </a:stretch>
        </p:blipFill>
        <p:spPr>
          <a:xfrm>
            <a:off x="363156" y="4571263"/>
            <a:ext cx="2155023" cy="378816"/>
          </a:xfrm>
          <a:prstGeom prst="rect">
            <a:avLst/>
          </a:prstGeom>
          <a:noFill/>
          <a:ln>
            <a:noFill/>
          </a:ln>
        </p:spPr>
      </p:pic>
      <p:pic>
        <p:nvPicPr>
          <p:cNvPr id="157" name="Google Shape;157;p23"/>
          <p:cNvPicPr preferRelativeResize="0"/>
          <p:nvPr/>
        </p:nvPicPr>
        <p:blipFill>
          <a:blip r:embed="rId6">
            <a:alphaModFix/>
          </a:blip>
          <a:stretch>
            <a:fillRect/>
          </a:stretch>
        </p:blipFill>
        <p:spPr>
          <a:xfrm>
            <a:off x="6749143" y="1390858"/>
            <a:ext cx="2514600" cy="2610318"/>
          </a:xfrm>
          <a:prstGeom prst="rect">
            <a:avLst/>
          </a:prstGeom>
          <a:noFill/>
          <a:ln>
            <a:noFill/>
          </a:ln>
        </p:spPr>
      </p:pic>
      <p:pic>
        <p:nvPicPr>
          <p:cNvPr id="158" name="Google Shape;158;p23"/>
          <p:cNvPicPr preferRelativeResize="0"/>
          <p:nvPr/>
        </p:nvPicPr>
        <p:blipFill>
          <a:blip r:embed="rId7">
            <a:alphaModFix/>
          </a:blip>
          <a:stretch>
            <a:fillRect/>
          </a:stretch>
        </p:blipFill>
        <p:spPr>
          <a:xfrm>
            <a:off x="7160477" y="4671130"/>
            <a:ext cx="1685202" cy="278950"/>
          </a:xfrm>
          <a:prstGeom prst="rect">
            <a:avLst/>
          </a:prstGeom>
          <a:noFill/>
          <a:ln>
            <a:noFill/>
          </a:ln>
        </p:spPr>
      </p:pic>
    </p:spTree>
    <p:extLst>
      <p:ext uri="{BB962C8B-B14F-4D97-AF65-F5344CB8AC3E}">
        <p14:creationId xmlns:p14="http://schemas.microsoft.com/office/powerpoint/2010/main" val="88325467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TotalTime>
  <Words>1931</Words>
  <Application>Microsoft Office PowerPoint</Application>
  <PresentationFormat>On-screen Show (16:9)</PresentationFormat>
  <Paragraphs>137</Paragraphs>
  <Slides>35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Söhne</vt:lpstr>
      <vt:lpstr>Roboto</vt:lpstr>
      <vt:lpstr>-apple-system</vt:lpstr>
      <vt:lpstr>Arial</vt:lpstr>
      <vt:lpstr>Google Sans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chomly</dc:creator>
  <cp:lastModifiedBy>Rachael Shitanda</cp:lastModifiedBy>
  <cp:revision>2</cp:revision>
  <dcterms:modified xsi:type="dcterms:W3CDTF">2023-03-23T13:51:05Z</dcterms:modified>
</cp:coreProperties>
</file>